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9144000"/>
  <p:notesSz cx="7010400" cy="92360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68625" y="692700"/>
            <a:ext cx="4673825" cy="34635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01025" y="4387125"/>
            <a:ext cx="5608300" cy="415622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p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 name="Google Shape;37;p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rPr b="1" i="0" lang="en-US" sz="1200">
                <a:solidFill>
                  <a:schemeClr val="dk1"/>
                </a:solidFill>
                <a:latin typeface="Times New Roman"/>
                <a:ea typeface="Times New Roman"/>
                <a:cs typeface="Times New Roman"/>
                <a:sym typeface="Times New Roman"/>
              </a:rPr>
              <a:t>Lesson Objective:</a:t>
            </a:r>
            <a:br>
              <a:rPr b="0" i="0" lang="en-US" sz="1200">
                <a:solidFill>
                  <a:schemeClr val="dk1"/>
                </a:solidFill>
                <a:latin typeface="Times New Roman"/>
                <a:ea typeface="Times New Roman"/>
                <a:cs typeface="Times New Roman"/>
                <a:sym typeface="Times New Roman"/>
              </a:rPr>
            </a:br>
            <a:r>
              <a:rPr b="0" i="0" lang="en-US" sz="1200">
                <a:solidFill>
                  <a:schemeClr val="dk1"/>
                </a:solidFill>
                <a:latin typeface="Times New Roman"/>
                <a:ea typeface="Times New Roman"/>
                <a:cs typeface="Times New Roman"/>
                <a:sym typeface="Times New Roman"/>
              </a:rPr>
              <a:t>Ask questions about the role of genes and the environment in coding for traits that are passed down from parents to offspring.</a:t>
            </a:r>
            <a:endParaRPr/>
          </a:p>
        </p:txBody>
      </p:sp>
      <p:sp>
        <p:nvSpPr>
          <p:cNvPr id="38" name="Google Shape;38;p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9" name="Google Shape;39;p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2: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 name="Google Shape;133;p12: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134" name="Google Shape;134;p12: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35" name="Google Shape;135;p12: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1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145" name="Google Shape;145;p1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46" name="Google Shape;146;p1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6" name="Google Shape;156;p1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157" name="Google Shape;157;p1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58" name="Google Shape;158;p1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8" name="Google Shape;168;p1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169" name="Google Shape;169;p1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70" name="Google Shape;170;p1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9" name="Google Shape;179;p1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180" name="Google Shape;180;p1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81" name="Google Shape;181;p1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7: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0" name="Google Shape;190;p17: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91" name="Google Shape;191;p17: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92" name="Google Shape;192;p17: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8: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 name="Google Shape;202;p18: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203" name="Google Shape;203;p18: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04" name="Google Shape;204;p18: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9: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3" name="Google Shape;213;p19: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14" name="Google Shape;214;p19: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15" name="Google Shape;215;p19: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0:notes"/>
          <p:cNvSpPr txBox="1"/>
          <p:nvPr>
            <p:ph idx="1" type="body"/>
          </p:nvPr>
        </p:nvSpPr>
        <p:spPr>
          <a:xfrm>
            <a:off x="701025" y="4387125"/>
            <a:ext cx="5608300" cy="4156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0:notes"/>
          <p:cNvSpPr/>
          <p:nvPr>
            <p:ph idx="2" type="sldImg"/>
          </p:nvPr>
        </p:nvSpPr>
        <p:spPr>
          <a:xfrm>
            <a:off x="1168625" y="692700"/>
            <a:ext cx="4673825" cy="3463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 name="Google Shape;44;p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45" name="Google Shape;45;p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46" name="Google Shape;46;p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 name="Google Shape;56;p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57" name="Google Shape;57;p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58" name="Google Shape;58;p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 name="Google Shape;67;p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68" name="Google Shape;68;p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69" name="Google Shape;69;p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7: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 name="Google Shape;78;p7: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79" name="Google Shape;79;p7: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80" name="Google Shape;80;p7: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8: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 name="Google Shape;89;p8: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90" name="Google Shape;90;p8: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91" name="Google Shape;91;p8: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9: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 name="Google Shape;101;p9: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02" name="Google Shape;102;p9: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03" name="Google Shape;103;p9: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0: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 name="Google Shape;112;p10: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113" name="Google Shape;113;p10: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14" name="Google Shape;114;p10: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1: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 name="Google Shape;123;p11: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124" name="Google Shape;124;p11: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25" name="Google Shape;125;p11: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2"/>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2A900"/>
              </a:buClr>
              <a:buSzPts val="2800"/>
              <a:buFont typeface="Cambria"/>
              <a:buNone/>
              <a:defRPr>
                <a:solidFill>
                  <a:srgbClr val="F2A900"/>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lvl1pPr indent="-411480" lvl="0" marL="457200" algn="l">
              <a:spcBef>
                <a:spcPts val="0"/>
              </a:spcBef>
              <a:spcAft>
                <a:spcPts val="0"/>
              </a:spcAft>
              <a:buClr>
                <a:schemeClr val="dk1"/>
              </a:buClr>
              <a:buSzPts val="2880"/>
              <a:buChar char="•"/>
              <a:defRPr sz="2400">
                <a:latin typeface="Cambria"/>
                <a:ea typeface="Cambria"/>
                <a:cs typeface="Cambria"/>
                <a:sym typeface="Cambria"/>
              </a:defRPr>
            </a:lvl1pPr>
            <a:lvl2pPr indent="-381000" lvl="1" marL="914400" algn="l">
              <a:spcBef>
                <a:spcPts val="0"/>
              </a:spcBef>
              <a:spcAft>
                <a:spcPts val="0"/>
              </a:spcAft>
              <a:buClr>
                <a:schemeClr val="dk1"/>
              </a:buClr>
              <a:buSzPts val="2400"/>
              <a:buChar char="–"/>
              <a:defRPr sz="2400">
                <a:latin typeface="Cambria"/>
                <a:ea typeface="Cambria"/>
                <a:cs typeface="Cambria"/>
                <a:sym typeface="Cambria"/>
              </a:defRPr>
            </a:lvl2pPr>
            <a:lvl3pPr indent="-381000" lvl="2" marL="1371600" algn="l">
              <a:spcBef>
                <a:spcPts val="0"/>
              </a:spcBef>
              <a:spcAft>
                <a:spcPts val="0"/>
              </a:spcAft>
              <a:buClr>
                <a:schemeClr val="dk1"/>
              </a:buClr>
              <a:buSzPts val="2400"/>
              <a:buChar char="•"/>
              <a:defRPr sz="2400">
                <a:latin typeface="Cambria"/>
                <a:ea typeface="Cambria"/>
                <a:cs typeface="Cambria"/>
                <a:sym typeface="Cambria"/>
              </a:defRPr>
            </a:lvl3pPr>
            <a:lvl4pPr indent="-381000" lvl="3" marL="1828800" algn="l">
              <a:spcBef>
                <a:spcPts val="0"/>
              </a:spcBef>
              <a:spcAft>
                <a:spcPts val="0"/>
              </a:spcAft>
              <a:buClr>
                <a:schemeClr val="dk1"/>
              </a:buClr>
              <a:buSzPts val="2400"/>
              <a:buChar char="-"/>
              <a:defRPr sz="2400">
                <a:latin typeface="Cambria"/>
                <a:ea typeface="Cambria"/>
                <a:cs typeface="Cambria"/>
                <a:sym typeface="Cambria"/>
              </a:defRPr>
            </a:lvl4pPr>
            <a:lvl5pPr indent="-381000" lvl="4" marL="2286000" algn="l">
              <a:spcBef>
                <a:spcPts val="0"/>
              </a:spcBef>
              <a:spcAft>
                <a:spcPts val="0"/>
              </a:spcAft>
              <a:buClr>
                <a:schemeClr val="dk1"/>
              </a:buClr>
              <a:buSzPts val="2400"/>
              <a:buChar char="»"/>
              <a:defRPr sz="2400">
                <a:latin typeface="Cambria"/>
                <a:ea typeface="Cambria"/>
                <a:cs typeface="Cambria"/>
                <a:sym typeface="Cambria"/>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 name="Google Shape;15;p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6" name="Shape 16"/>
        <p:cNvGrpSpPr/>
        <p:nvPr/>
      </p:nvGrpSpPr>
      <p:grpSpPr>
        <a:xfrm>
          <a:off x="0" y="0"/>
          <a:ext cx="0" cy="0"/>
          <a:chOff x="0" y="0"/>
          <a:chExt cx="0" cy="0"/>
        </a:xfrm>
      </p:grpSpPr>
      <p:grpSp>
        <p:nvGrpSpPr>
          <p:cNvPr id="17" name="Google Shape;17;p3"/>
          <p:cNvGrpSpPr/>
          <p:nvPr/>
        </p:nvGrpSpPr>
        <p:grpSpPr>
          <a:xfrm>
            <a:off x="457200" y="442000"/>
            <a:ext cx="8235757" cy="5504790"/>
            <a:chOff x="457200" y="442000"/>
            <a:chExt cx="8235757" cy="5504790"/>
          </a:xfrm>
        </p:grpSpPr>
        <p:sp>
          <p:nvSpPr>
            <p:cNvPr id="18" name="Google Shape;18;p3"/>
            <p:cNvSpPr/>
            <p:nvPr/>
          </p:nvSpPr>
          <p:spPr>
            <a:xfrm>
              <a:off x="457200" y="1603390"/>
              <a:ext cx="7251192" cy="4343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19" name="Google Shape;19;p3"/>
            <p:cNvPicPr preferRelativeResize="0"/>
            <p:nvPr/>
          </p:nvPicPr>
          <p:blipFill rotWithShape="1">
            <a:blip r:embed="rId2">
              <a:alphaModFix/>
            </a:blip>
            <a:srcRect b="0" l="0" r="0" t="0"/>
            <a:stretch/>
          </p:blipFill>
          <p:spPr>
            <a:xfrm>
              <a:off x="7042912" y="442000"/>
              <a:ext cx="1650045" cy="1039328"/>
            </a:xfrm>
            <a:prstGeom prst="rect">
              <a:avLst/>
            </a:prstGeom>
            <a:noFill/>
            <a:ln>
              <a:noFill/>
            </a:ln>
          </p:spPr>
        </p:pic>
      </p:grpSp>
      <p:sp>
        <p:nvSpPr>
          <p:cNvPr id="20" name="Google Shape;20;p3"/>
          <p:cNvSpPr txBox="1"/>
          <p:nvPr>
            <p:ph type="ctrTitle"/>
          </p:nvPr>
        </p:nvSpPr>
        <p:spPr>
          <a:xfrm>
            <a:off x="706001" y="1662793"/>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mbria"/>
              <a:buNone/>
              <a:defRPr b="1" sz="4000">
                <a:solidFill>
                  <a:srgbClr val="FFFFFF"/>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1" name="Shape 21"/>
        <p:cNvGrpSpPr/>
        <p:nvPr/>
      </p:nvGrpSpPr>
      <p:grpSpPr>
        <a:xfrm>
          <a:off x="0" y="0"/>
          <a:ext cx="0" cy="0"/>
          <a:chOff x="0" y="0"/>
          <a:chExt cx="0" cy="0"/>
        </a:xfrm>
      </p:grpSpPr>
      <p:sp>
        <p:nvSpPr>
          <p:cNvPr id="22" name="Google Shape;22;p4"/>
          <p:cNvSpPr txBox="1"/>
          <p:nvPr>
            <p:ph idx="1" type="body"/>
          </p:nvPr>
        </p:nvSpPr>
        <p:spPr>
          <a:xfrm>
            <a:off x="457200" y="1146175"/>
            <a:ext cx="3994150" cy="4525963"/>
          </a:xfrm>
          <a:prstGeom prst="rect">
            <a:avLst/>
          </a:prstGeom>
          <a:noFill/>
          <a:ln>
            <a:noFill/>
          </a:ln>
        </p:spPr>
        <p:txBody>
          <a:bodyPr anchorCtr="0" anchor="t" bIns="45700" lIns="0" spcFirstLastPara="1" rIns="0" wrap="square" tIns="45700">
            <a:noAutofit/>
          </a:bodyPr>
          <a:lstStyle>
            <a:lvl1pPr indent="-411480" lvl="0" marL="457200" algn="l">
              <a:spcBef>
                <a:spcPts val="0"/>
              </a:spcBef>
              <a:spcAft>
                <a:spcPts val="0"/>
              </a:spcAft>
              <a:buClr>
                <a:schemeClr val="dk1"/>
              </a:buClr>
              <a:buSzPts val="2880"/>
              <a:buChar char="•"/>
              <a:defRPr sz="2400">
                <a:latin typeface="Cambria"/>
                <a:ea typeface="Cambria"/>
                <a:cs typeface="Cambria"/>
                <a:sym typeface="Cambria"/>
              </a:defRPr>
            </a:lvl1pPr>
            <a:lvl2pPr indent="-381000" lvl="1" marL="914400" algn="l">
              <a:spcBef>
                <a:spcPts val="0"/>
              </a:spcBef>
              <a:spcAft>
                <a:spcPts val="0"/>
              </a:spcAft>
              <a:buClr>
                <a:schemeClr val="dk1"/>
              </a:buClr>
              <a:buSzPts val="2400"/>
              <a:buChar char="–"/>
              <a:defRPr sz="2400">
                <a:latin typeface="Cambria"/>
                <a:ea typeface="Cambria"/>
                <a:cs typeface="Cambria"/>
                <a:sym typeface="Cambria"/>
              </a:defRPr>
            </a:lvl2pPr>
            <a:lvl3pPr indent="-381000" lvl="2" marL="1371600" algn="l">
              <a:spcBef>
                <a:spcPts val="0"/>
              </a:spcBef>
              <a:spcAft>
                <a:spcPts val="0"/>
              </a:spcAft>
              <a:buClr>
                <a:schemeClr val="dk1"/>
              </a:buClr>
              <a:buSzPts val="2400"/>
              <a:buChar char="•"/>
              <a:defRPr sz="2400">
                <a:latin typeface="Cambria"/>
                <a:ea typeface="Cambria"/>
                <a:cs typeface="Cambria"/>
                <a:sym typeface="Cambria"/>
              </a:defRPr>
            </a:lvl3pPr>
            <a:lvl4pPr indent="-381000" lvl="3" marL="1828800" algn="l">
              <a:spcBef>
                <a:spcPts val="0"/>
              </a:spcBef>
              <a:spcAft>
                <a:spcPts val="0"/>
              </a:spcAft>
              <a:buClr>
                <a:schemeClr val="dk1"/>
              </a:buClr>
              <a:buSzPts val="2400"/>
              <a:buChar char="-"/>
              <a:defRPr sz="2400">
                <a:latin typeface="Cambria"/>
                <a:ea typeface="Cambria"/>
                <a:cs typeface="Cambria"/>
                <a:sym typeface="Cambria"/>
              </a:defRPr>
            </a:lvl4pPr>
            <a:lvl5pPr indent="-381000" lvl="4" marL="2286000" algn="l">
              <a:spcBef>
                <a:spcPts val="0"/>
              </a:spcBef>
              <a:spcAft>
                <a:spcPts val="0"/>
              </a:spcAft>
              <a:buClr>
                <a:schemeClr val="dk1"/>
              </a:buClr>
              <a:buSzPts val="2400"/>
              <a:buChar char="»"/>
              <a:defRPr sz="2400">
                <a:latin typeface="Cambria"/>
                <a:ea typeface="Cambria"/>
                <a:cs typeface="Cambria"/>
                <a:sym typeface="Cambria"/>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3" name="Google Shape;23;p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
        <p:nvSpPr>
          <p:cNvPr id="24" name="Google Shape;24;p4"/>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00"/>
              <a:buFont typeface="Cambria"/>
              <a:buNone/>
              <a:defRPr b="1" sz="2800">
                <a:solidFill>
                  <a:schemeClr val="dk2"/>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5" name="Shape 25"/>
        <p:cNvGrpSpPr/>
        <p:nvPr/>
      </p:nvGrpSpPr>
      <p:grpSpPr>
        <a:xfrm>
          <a:off x="0" y="0"/>
          <a:ext cx="0" cy="0"/>
          <a:chOff x="0" y="0"/>
          <a:chExt cx="0" cy="0"/>
        </a:xfrm>
      </p:grpSpPr>
      <p:sp>
        <p:nvSpPr>
          <p:cNvPr id="26" name="Google Shape;26;p5"/>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00"/>
              <a:buFont typeface="Cambria"/>
              <a:buNone/>
              <a:defRPr b="1" sz="2800">
                <a:solidFill>
                  <a:schemeClr val="dk2"/>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5"/>
          <p:cNvSpPr txBox="1"/>
          <p:nvPr>
            <p:ph idx="1" type="body"/>
          </p:nvPr>
        </p:nvSpPr>
        <p:spPr>
          <a:xfrm>
            <a:off x="457200" y="1146175"/>
            <a:ext cx="3994150" cy="639762"/>
          </a:xfrm>
          <a:prstGeom prst="rect">
            <a:avLst/>
          </a:prstGeom>
          <a:noFill/>
          <a:ln>
            <a:noFill/>
          </a:ln>
        </p:spPr>
        <p:txBody>
          <a:bodyPr anchorCtr="0" anchor="b" bIns="45700" lIns="0" spcFirstLastPara="1" rIns="0" wrap="square" tIns="45700">
            <a:noAutofit/>
          </a:bodyPr>
          <a:lstStyle>
            <a:lvl1pPr indent="-228600" lvl="0" marL="457200" algn="l">
              <a:spcBef>
                <a:spcPts val="0"/>
              </a:spcBef>
              <a:spcAft>
                <a:spcPts val="0"/>
              </a:spcAft>
              <a:buClr>
                <a:schemeClr val="dk1"/>
              </a:buClr>
              <a:buSzPts val="2160"/>
              <a:buNone/>
              <a:defRPr b="1" sz="1800">
                <a:latin typeface="Cambria"/>
                <a:ea typeface="Cambria"/>
                <a:cs typeface="Cambria"/>
                <a:sym typeface="Cambria"/>
              </a:defRPr>
            </a:lvl1pPr>
            <a:lvl2pPr indent="-228600" lvl="1" marL="914400" algn="l">
              <a:spcBef>
                <a:spcPts val="0"/>
              </a:spcBef>
              <a:spcAft>
                <a:spcPts val="0"/>
              </a:spcAft>
              <a:buClr>
                <a:schemeClr val="dk1"/>
              </a:buClr>
              <a:buSzPts val="2000"/>
              <a:buNone/>
              <a:defRPr b="1" sz="2000"/>
            </a:lvl2pPr>
            <a:lvl3pPr indent="-228600" lvl="2" marL="1371600" algn="l">
              <a:spcBef>
                <a:spcPts val="0"/>
              </a:spcBef>
              <a:spcAft>
                <a:spcPts val="0"/>
              </a:spcAft>
              <a:buClr>
                <a:schemeClr val="dk1"/>
              </a:buClr>
              <a:buSzPts val="1800"/>
              <a:buNone/>
              <a:defRPr b="1" sz="1800"/>
            </a:lvl3pPr>
            <a:lvl4pPr indent="-228600" lvl="3" marL="1828800" algn="l">
              <a:spcBef>
                <a:spcPts val="0"/>
              </a:spcBef>
              <a:spcAft>
                <a:spcPts val="0"/>
              </a:spcAft>
              <a:buClr>
                <a:schemeClr val="dk1"/>
              </a:buClr>
              <a:buSzPts val="1600"/>
              <a:buNone/>
              <a:defRPr b="1" sz="1600"/>
            </a:lvl4pPr>
            <a:lvl5pPr indent="-228600" lvl="4" marL="2286000" algn="l">
              <a:spcBef>
                <a:spcPts val="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8" name="Google Shape;28;p5"/>
          <p:cNvSpPr txBox="1"/>
          <p:nvPr>
            <p:ph idx="2" type="body"/>
          </p:nvPr>
        </p:nvSpPr>
        <p:spPr>
          <a:xfrm>
            <a:off x="457200" y="1785937"/>
            <a:ext cx="3994150" cy="3951288"/>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atin typeface="Cambria"/>
                <a:ea typeface="Cambria"/>
                <a:cs typeface="Cambria"/>
                <a:sym typeface="Cambria"/>
              </a:defRPr>
            </a:lvl1pPr>
            <a:lvl2pPr indent="-342900" lvl="1" marL="914400" algn="l">
              <a:spcBef>
                <a:spcPts val="0"/>
              </a:spcBef>
              <a:spcAft>
                <a:spcPts val="0"/>
              </a:spcAft>
              <a:buClr>
                <a:schemeClr val="dk1"/>
              </a:buClr>
              <a:buSzPts val="1800"/>
              <a:buChar char="–"/>
              <a:defRPr sz="1800">
                <a:latin typeface="Cambria"/>
                <a:ea typeface="Cambria"/>
                <a:cs typeface="Cambria"/>
                <a:sym typeface="Cambria"/>
              </a:defRPr>
            </a:lvl2pPr>
            <a:lvl3pPr indent="-342900" lvl="2" marL="1371600" algn="l">
              <a:spcBef>
                <a:spcPts val="0"/>
              </a:spcBef>
              <a:spcAft>
                <a:spcPts val="0"/>
              </a:spcAft>
              <a:buClr>
                <a:schemeClr val="dk1"/>
              </a:buClr>
              <a:buSzPts val="1800"/>
              <a:buChar char="•"/>
              <a:defRPr sz="1800">
                <a:latin typeface="Cambria"/>
                <a:ea typeface="Cambria"/>
                <a:cs typeface="Cambria"/>
                <a:sym typeface="Cambria"/>
              </a:defRPr>
            </a:lvl3pPr>
            <a:lvl4pPr indent="-342900" lvl="3" marL="1828800" algn="l">
              <a:spcBef>
                <a:spcPts val="0"/>
              </a:spcBef>
              <a:spcAft>
                <a:spcPts val="0"/>
              </a:spcAft>
              <a:buClr>
                <a:schemeClr val="dk1"/>
              </a:buClr>
              <a:buSzPts val="1800"/>
              <a:buChar char="-"/>
              <a:defRPr sz="1800">
                <a:latin typeface="Cambria"/>
                <a:ea typeface="Cambria"/>
                <a:cs typeface="Cambria"/>
                <a:sym typeface="Cambria"/>
              </a:defRPr>
            </a:lvl4pPr>
            <a:lvl5pPr indent="-342900" lvl="4" marL="2286000" algn="l">
              <a:spcBef>
                <a:spcPts val="0"/>
              </a:spcBef>
              <a:spcAft>
                <a:spcPts val="0"/>
              </a:spcAft>
              <a:buClr>
                <a:schemeClr val="dk1"/>
              </a:buClr>
              <a:buSzPts val="1800"/>
              <a:buChar char="»"/>
              <a:defRPr sz="1800">
                <a:latin typeface="Cambria"/>
                <a:ea typeface="Cambria"/>
                <a:cs typeface="Cambria"/>
                <a:sym typeface="Cambria"/>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9" name="Google Shape;29;p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00"/>
              <a:buFont typeface="Cambria"/>
              <a:buNone/>
              <a:defRPr>
                <a:solidFill>
                  <a:schemeClr val="dk2"/>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 name="Shape 33"/>
        <p:cNvGrpSpPr/>
        <p:nvPr/>
      </p:nvGrpSpPr>
      <p:grpSpPr>
        <a:xfrm>
          <a:off x="0" y="0"/>
          <a:ext cx="0" cy="0"/>
          <a:chOff x="0" y="0"/>
          <a:chExt cx="0" cy="0"/>
        </a:xfrm>
      </p:grpSpPr>
      <p:sp>
        <p:nvSpPr>
          <p:cNvPr id="34" name="Google Shape;34;p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marR="0" rtl="0" algn="l">
              <a:spcBef>
                <a:spcPts val="0"/>
              </a:spcBef>
              <a:spcAft>
                <a:spcPts val="0"/>
              </a:spcAft>
              <a:buClr>
                <a:schemeClr val="dk2"/>
              </a:buClr>
              <a:buSzPts val="2800"/>
              <a:buFont typeface="Cambria"/>
              <a:buNone/>
              <a:defRPr b="1" i="0" sz="2800" u="none" cap="none" strike="noStrike">
                <a:solidFill>
                  <a:schemeClr val="dk2"/>
                </a:solidFill>
                <a:latin typeface="Cambria"/>
                <a:ea typeface="Cambria"/>
                <a:cs typeface="Cambria"/>
                <a:sym typeface="Cambr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lvl1pPr indent="-411480" lvl="0" marL="457200" marR="0" rtl="0" algn="l">
              <a:spcBef>
                <a:spcPts val="0"/>
              </a:spcBef>
              <a:spcAft>
                <a:spcPts val="0"/>
              </a:spcAft>
              <a:buClr>
                <a:schemeClr val="dk1"/>
              </a:buClr>
              <a:buSzPts val="2880"/>
              <a:buFont typeface="Arial"/>
              <a:buChar char="•"/>
              <a:defRPr b="0" i="0" sz="2400" u="none" cap="none" strike="noStrike">
                <a:solidFill>
                  <a:schemeClr val="dk1"/>
                </a:solidFill>
                <a:latin typeface="Cambria"/>
                <a:ea typeface="Cambria"/>
                <a:cs typeface="Cambria"/>
                <a:sym typeface="Cambria"/>
              </a:defRPr>
            </a:lvl1pPr>
            <a:lvl2pPr indent="-381000" lvl="1" marL="914400" marR="0" rtl="0" algn="l">
              <a:spcBef>
                <a:spcPts val="0"/>
              </a:spcBef>
              <a:spcAft>
                <a:spcPts val="0"/>
              </a:spcAft>
              <a:buClr>
                <a:schemeClr val="dk1"/>
              </a:buClr>
              <a:buSzPts val="2400"/>
              <a:buFont typeface="Arial"/>
              <a:buChar char="–"/>
              <a:defRPr b="0" i="0" sz="2400" u="none" cap="none" strike="noStrike">
                <a:solidFill>
                  <a:schemeClr val="dk1"/>
                </a:solidFill>
                <a:latin typeface="Cambria"/>
                <a:ea typeface="Cambria"/>
                <a:cs typeface="Cambria"/>
                <a:sym typeface="Cambria"/>
              </a:defRPr>
            </a:lvl2pPr>
            <a:lvl3pPr indent="-381000" lvl="2" marL="1371600" marR="0" rtl="0" algn="l">
              <a:spcBef>
                <a:spcPts val="0"/>
              </a:spcBef>
              <a:spcAft>
                <a:spcPts val="0"/>
              </a:spcAft>
              <a:buClr>
                <a:schemeClr val="dk1"/>
              </a:buClr>
              <a:buSzPts val="2400"/>
              <a:buFont typeface="Arial"/>
              <a:buChar char="•"/>
              <a:defRPr b="0" i="0" sz="2400" u="none" cap="none" strike="noStrike">
                <a:solidFill>
                  <a:schemeClr val="dk1"/>
                </a:solidFill>
                <a:latin typeface="Cambria"/>
                <a:ea typeface="Cambria"/>
                <a:cs typeface="Cambria"/>
                <a:sym typeface="Cambria"/>
              </a:defRPr>
            </a:lvl3pPr>
            <a:lvl4pPr indent="-381000" lvl="3" marL="1828800" marR="0" rtl="0" algn="l">
              <a:spcBef>
                <a:spcPts val="0"/>
              </a:spcBef>
              <a:spcAft>
                <a:spcPts val="0"/>
              </a:spcAft>
              <a:buClr>
                <a:schemeClr val="dk1"/>
              </a:buClr>
              <a:buSzPts val="2400"/>
              <a:buFont typeface="Merriweather Sans"/>
              <a:buChar char="-"/>
              <a:defRPr b="0" i="0" sz="2400" u="none" cap="none" strike="noStrike">
                <a:solidFill>
                  <a:schemeClr val="dk1"/>
                </a:solidFill>
                <a:latin typeface="Cambria"/>
                <a:ea typeface="Cambria"/>
                <a:cs typeface="Cambria"/>
                <a:sym typeface="Cambria"/>
              </a:defRPr>
            </a:lvl4pPr>
            <a:lvl5pPr indent="-381000" lvl="4" marL="2286000" marR="0" rtl="0" algn="l">
              <a:spcBef>
                <a:spcPts val="0"/>
              </a:spcBef>
              <a:spcAft>
                <a:spcPts val="0"/>
              </a:spcAft>
              <a:buClr>
                <a:schemeClr val="dk1"/>
              </a:buClr>
              <a:buSzPts val="2400"/>
              <a:buFont typeface="Merriweather Sans"/>
              <a:buChar char="»"/>
              <a:defRPr b="0" i="0" sz="2400" u="none" cap="none" strike="noStrike">
                <a:solidFill>
                  <a:schemeClr val="dk1"/>
                </a:solidFill>
                <a:latin typeface="Cambria"/>
                <a:ea typeface="Cambria"/>
                <a:cs typeface="Cambria"/>
                <a:sym typeface="Cambri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9pPr>
          </a:lstStyle>
          <a:p/>
        </p:txBody>
      </p:sp>
      <p:sp>
        <p:nvSpPr>
          <p:cNvPr id="8" name="Google Shape;8;p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marR="0" rtl="0" algn="l">
              <a:spcBef>
                <a:spcPts val="0"/>
              </a:spcBef>
              <a:spcAft>
                <a:spcPts val="0"/>
              </a:spcAft>
              <a:buNone/>
              <a:defRPr b="0" i="0" sz="1200" u="none" cap="none" strike="noStrike">
                <a:solidFill>
                  <a:srgbClr val="54585A"/>
                </a:solidFill>
                <a:latin typeface="Arial"/>
                <a:ea typeface="Arial"/>
                <a:cs typeface="Arial"/>
                <a:sym typeface="Arial"/>
              </a:defRPr>
            </a:lvl1pPr>
            <a:lvl2pPr indent="0" lvl="1" marL="0" marR="0" rtl="0" algn="l">
              <a:spcBef>
                <a:spcPts val="0"/>
              </a:spcBef>
              <a:spcAft>
                <a:spcPts val="0"/>
              </a:spcAft>
              <a:buNone/>
              <a:defRPr b="0" i="0" sz="1200" u="none" cap="none" strike="noStrike">
                <a:solidFill>
                  <a:srgbClr val="54585A"/>
                </a:solidFill>
                <a:latin typeface="Arial"/>
                <a:ea typeface="Arial"/>
                <a:cs typeface="Arial"/>
                <a:sym typeface="Arial"/>
              </a:defRPr>
            </a:lvl2pPr>
            <a:lvl3pPr indent="0" lvl="2" marL="0" marR="0" rtl="0" algn="l">
              <a:spcBef>
                <a:spcPts val="0"/>
              </a:spcBef>
              <a:spcAft>
                <a:spcPts val="0"/>
              </a:spcAft>
              <a:buNone/>
              <a:defRPr b="0" i="0" sz="1200" u="none" cap="none" strike="noStrike">
                <a:solidFill>
                  <a:srgbClr val="54585A"/>
                </a:solidFill>
                <a:latin typeface="Arial"/>
                <a:ea typeface="Arial"/>
                <a:cs typeface="Arial"/>
                <a:sym typeface="Arial"/>
              </a:defRPr>
            </a:lvl3pPr>
            <a:lvl4pPr indent="0" lvl="3" marL="0" marR="0" rtl="0" algn="l">
              <a:spcBef>
                <a:spcPts val="0"/>
              </a:spcBef>
              <a:spcAft>
                <a:spcPts val="0"/>
              </a:spcAft>
              <a:buNone/>
              <a:defRPr b="0" i="0" sz="1200" u="none" cap="none" strike="noStrike">
                <a:solidFill>
                  <a:srgbClr val="54585A"/>
                </a:solidFill>
                <a:latin typeface="Arial"/>
                <a:ea typeface="Arial"/>
                <a:cs typeface="Arial"/>
                <a:sym typeface="Arial"/>
              </a:defRPr>
            </a:lvl4pPr>
            <a:lvl5pPr indent="0" lvl="4" marL="0" marR="0" rtl="0" algn="l">
              <a:spcBef>
                <a:spcPts val="0"/>
              </a:spcBef>
              <a:spcAft>
                <a:spcPts val="0"/>
              </a:spcAft>
              <a:buNone/>
              <a:defRPr b="0" i="0" sz="1200" u="none" cap="none" strike="noStrike">
                <a:solidFill>
                  <a:srgbClr val="54585A"/>
                </a:solidFill>
                <a:latin typeface="Arial"/>
                <a:ea typeface="Arial"/>
                <a:cs typeface="Arial"/>
                <a:sym typeface="Arial"/>
              </a:defRPr>
            </a:lvl5pPr>
            <a:lvl6pPr indent="0" lvl="5" marL="0" marR="0" rtl="0" algn="l">
              <a:spcBef>
                <a:spcPts val="0"/>
              </a:spcBef>
              <a:spcAft>
                <a:spcPts val="0"/>
              </a:spcAft>
              <a:buNone/>
              <a:defRPr b="0" i="0" sz="1200" u="none" cap="none" strike="noStrike">
                <a:solidFill>
                  <a:srgbClr val="54585A"/>
                </a:solidFill>
                <a:latin typeface="Arial"/>
                <a:ea typeface="Arial"/>
                <a:cs typeface="Arial"/>
                <a:sym typeface="Arial"/>
              </a:defRPr>
            </a:lvl6pPr>
            <a:lvl7pPr indent="0" lvl="6" marL="0" marR="0" rtl="0" algn="l">
              <a:spcBef>
                <a:spcPts val="0"/>
              </a:spcBef>
              <a:spcAft>
                <a:spcPts val="0"/>
              </a:spcAft>
              <a:buNone/>
              <a:defRPr b="0" i="0" sz="1200" u="none" cap="none" strike="noStrike">
                <a:solidFill>
                  <a:srgbClr val="54585A"/>
                </a:solidFill>
                <a:latin typeface="Arial"/>
                <a:ea typeface="Arial"/>
                <a:cs typeface="Arial"/>
                <a:sym typeface="Arial"/>
              </a:defRPr>
            </a:lvl7pPr>
            <a:lvl8pPr indent="0" lvl="7" marL="0" marR="0" rtl="0" algn="l">
              <a:spcBef>
                <a:spcPts val="0"/>
              </a:spcBef>
              <a:spcAft>
                <a:spcPts val="0"/>
              </a:spcAft>
              <a:buNone/>
              <a:defRPr b="0" i="0" sz="1200" u="none" cap="none" strike="noStrike">
                <a:solidFill>
                  <a:srgbClr val="54585A"/>
                </a:solidFill>
                <a:latin typeface="Arial"/>
                <a:ea typeface="Arial"/>
                <a:cs typeface="Arial"/>
                <a:sym typeface="Arial"/>
              </a:defRPr>
            </a:lvl8pPr>
            <a:lvl9pPr indent="0" lvl="8" marL="0" marR="0" rtl="0" algn="l">
              <a:spcBef>
                <a:spcPts val="0"/>
              </a:spcBef>
              <a:spcAft>
                <a:spcPts val="0"/>
              </a:spcAft>
              <a:buNone/>
              <a:defRPr b="0" i="0" sz="1200" u="none" cap="none" strike="noStrike">
                <a:solidFill>
                  <a:srgbClr val="54585A"/>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pic>
        <p:nvPicPr>
          <p:cNvPr descr="HMH_horizontal logo.png" id="9" name="Google Shape;9;p1"/>
          <p:cNvPicPr preferRelativeResize="0"/>
          <p:nvPr/>
        </p:nvPicPr>
        <p:blipFill rotWithShape="1">
          <a:blip r:embed="rId1">
            <a:alphaModFix/>
          </a:blip>
          <a:srcRect b="0" l="0" r="0" t="0"/>
          <a:stretch/>
        </p:blipFill>
        <p:spPr>
          <a:xfrm>
            <a:off x="6824799" y="6399660"/>
            <a:ext cx="1912424" cy="348185"/>
          </a:xfrm>
          <a:prstGeom prst="rect">
            <a:avLst/>
          </a:prstGeom>
          <a:noFill/>
          <a:ln>
            <a:noFill/>
          </a:ln>
        </p:spPr>
      </p:pic>
      <p:sp>
        <p:nvSpPr>
          <p:cNvPr id="10" name="Google Shape;10;p1"/>
          <p:cNvSpPr/>
          <p:nvPr/>
        </p:nvSpPr>
        <p:spPr>
          <a:xfrm>
            <a:off x="0" y="0"/>
            <a:ext cx="6775704" cy="17373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1" name="Google Shape;11;p1"/>
          <p:cNvSpPr/>
          <p:nvPr/>
        </p:nvSpPr>
        <p:spPr>
          <a:xfrm>
            <a:off x="6821424" y="0"/>
            <a:ext cx="2340864" cy="1741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www.hmhco.com/content/science/sciencedimensions/na/gr9-12/ete_biology_9780544535855_/book_pages/OPS/s9ml/glossary.xhtml#key-qwqeadfsdyrutioyhmnbmjloipo806846wbgcbcvsgriutiogbhvydsy" TargetMode="External"/><Relationship Id="rId4" Type="http://schemas.openxmlformats.org/officeDocument/2006/relationships/hyperlink" Target="https://www.hmhco.com/content/science/sciencedimensions/na/gr9-12/ete_biology_9780544535855_/book_pages/OPS/s9ml/glossary.xhtml#key-phenotype" TargetMode="External"/><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www.hmhco.com/content/science/sciencedimensions/na/gr9-12/ete_biology_9780544535855_/book_pages/OPS/s9ml/glossary.xhtml#key-33354erf8fdbfg22f4g5e789fdgrtr66bsfgg" TargetMode="External"/><Relationship Id="rId4" Type="http://schemas.openxmlformats.org/officeDocument/2006/relationships/hyperlink" Target="https://www.hmhco.com/content/science/sciencedimensions/na/gr9-12/ete_biology_9780544535855_/book_pages/OPS/s9ml/glossary.xhtml#key-recessive" TargetMode="External"/><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www.hmhco.com/content/science/sciencedimensions/na/gr9-12/ete_biology_9780544535855_/book_pages/OPS/s9ml/glossary.xhtml#key-incompletedominance" TargetMode="External"/><Relationship Id="rId4" Type="http://schemas.openxmlformats.org/officeDocument/2006/relationships/hyperlink" Target="https://www.hmhco.com/content/science/sciencedimensions/na/gr9-12/ete_biology_9780544535855_/book_pages/OPS/s9ml/glossary.xhtml#key-3498t9048t920ghrgvrhiuy67eir" TargetMode="External"/><Relationship Id="rId5" Type="http://schemas.openxmlformats.org/officeDocument/2006/relationships/image" Target="../media/image8.png"/><Relationship Id="rId6"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hyperlink" Target="https://www.hmhco.com/content/science/sciencedimensions/na/gr9-12/ete_biology_9780544535855_/book_pages/OPS/s9ml/glossary.xhtml#key-polygenictrait" TargetMode="External"/><Relationship Id="rId5" Type="http://schemas.openxmlformats.org/officeDocument/2006/relationships/hyperlink" Target="https://www.hmhco.com/content/science/sciencedimensions/na/gr9-12/ete_biology_9780544535855_/book_pages/OPS/s9ml/glossary.xhtml#key-33ff4er3gfdbww22f4gki3fdgrtr66bsfgg1m8z6h"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www.hmhco.com/content/science/sciencedimensions/na/gr9-12/ete_biology_9780544535855_/book_pages/OPS/s9ml/glossary.xhtml#key-trait" TargetMode="Externa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www.hmhco.com/content/science/sciencedimensions/na/gr9-12/ete_biology_9780544535855_/book_pages/OPS/s9ml/glossary.xhtml#key-09jnnbfyhryeusjkcncndhnsgwtqt172874y74hgfhfjfjkeri3idjnfjnf" TargetMode="Externa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www.hmhco.com/content/science/sciencedimensions/na/gr9-12/ete_biology_9780544535855_/book_pages/OPS/s9ml/glossary.xhtml#key-vbmkfb0r9rfnkdvno0we9f09wehvikbfverv90weryw8vujv" TargetMode="External"/><Relationship Id="rId4" Type="http://schemas.openxmlformats.org/officeDocument/2006/relationships/hyperlink" Target="https://www.hmhco.com/content/science/sciencedimensions/na/gr9-12/ete_biology_9780544535855_/book_pages/OPS/s9ml/glossary.xhtml#key-5b814d5271174fa0b7e1276b51b4be12" TargetMode="External"/><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www.hmhco.com/content/science/sciencedimensions/na/gr9-12/ete_biology_9780544535855_/book_pages/OPS/s9ml/glossary.xhtml#key-homozygous" TargetMode="External"/><Relationship Id="rId4" Type="http://schemas.openxmlformats.org/officeDocument/2006/relationships/hyperlink" Target="https://www.hmhco.com/content/science/sciencedimensions/na/gr9-12/ete_biology_9780544535855_/book_pages/OPS/s9ml/glossary.xhtml#key-6666338f8ufueh8498tyghufrhghg9erfgerivbhfvhiorew9ir9eufgihboi"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8"/>
          <p:cNvSpPr txBox="1"/>
          <p:nvPr>
            <p:ph idx="4294967295" type="subTitle"/>
          </p:nvPr>
        </p:nvSpPr>
        <p:spPr>
          <a:xfrm>
            <a:off x="696995" y="1840108"/>
            <a:ext cx="6928755" cy="17526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F2F2"/>
              </a:buClr>
              <a:buSzPts val="3840"/>
              <a:buFont typeface="Arial"/>
              <a:buNone/>
            </a:pPr>
            <a:r>
              <a:rPr b="1" i="0" lang="en-US" sz="3200" u="none" cap="none" strike="noStrike">
                <a:solidFill>
                  <a:srgbClr val="F2F2F2"/>
                </a:solidFill>
                <a:latin typeface="Cambria"/>
                <a:ea typeface="Cambria"/>
                <a:cs typeface="Cambria"/>
                <a:sym typeface="Cambria"/>
              </a:rPr>
              <a:t>Biology</a:t>
            </a:r>
            <a:endParaRPr/>
          </a:p>
          <a:p>
            <a:pPr indent="0" lvl="0" marL="0" marR="0" rtl="0" algn="l">
              <a:spcBef>
                <a:spcPts val="0"/>
              </a:spcBef>
              <a:spcAft>
                <a:spcPts val="0"/>
              </a:spcAft>
              <a:buClr>
                <a:srgbClr val="F2F2F2"/>
              </a:buClr>
              <a:buSzPts val="3840"/>
              <a:buFont typeface="Arial"/>
              <a:buNone/>
            </a:pPr>
            <a:r>
              <a:rPr b="1" i="0" lang="en-US" sz="3200" u="none" cap="none" strike="noStrike">
                <a:solidFill>
                  <a:srgbClr val="F2F2F2"/>
                </a:solidFill>
                <a:latin typeface="Cambria"/>
                <a:ea typeface="Cambria"/>
                <a:cs typeface="Cambria"/>
                <a:sym typeface="Cambria"/>
              </a:rPr>
              <a:t>Unit 7: Genetics and Heredity</a:t>
            </a:r>
            <a:endParaRPr/>
          </a:p>
          <a:p>
            <a:pPr indent="0" lvl="0" marL="0" marR="0" rtl="0" algn="l">
              <a:spcBef>
                <a:spcPts val="0"/>
              </a:spcBef>
              <a:spcAft>
                <a:spcPts val="0"/>
              </a:spcAft>
              <a:buClr>
                <a:srgbClr val="F2F2F2"/>
              </a:buClr>
              <a:buSzPts val="3840"/>
              <a:buFont typeface="Arial"/>
              <a:buNone/>
            </a:pPr>
            <a:r>
              <a:rPr b="1" i="0" lang="en-US" sz="3200" u="none" cap="none" strike="noStrike">
                <a:solidFill>
                  <a:srgbClr val="F2F2F2"/>
                </a:solidFill>
                <a:latin typeface="Cambria"/>
                <a:ea typeface="Cambria"/>
                <a:cs typeface="Cambria"/>
                <a:sym typeface="Cambria"/>
              </a:rPr>
              <a:t>Lesson 2: Mendel and Heredity</a:t>
            </a:r>
            <a:endParaRPr/>
          </a:p>
          <a:p>
            <a:pPr indent="0" lvl="0" marL="230188" marR="0" rtl="0" algn="l">
              <a:spcBef>
                <a:spcPts val="0"/>
              </a:spcBef>
              <a:spcAft>
                <a:spcPts val="0"/>
              </a:spcAft>
              <a:buClr>
                <a:schemeClr val="dk1"/>
              </a:buClr>
              <a:buSzPts val="3840"/>
              <a:buFont typeface="Arial"/>
              <a:buNone/>
            </a:pPr>
            <a:r>
              <a:t/>
            </a:r>
            <a:endParaRPr b="0" i="0" sz="3200" u="none" cap="none" strike="noStrike">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7"/>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Traits, Genes, and Alleles</a:t>
            </a:r>
            <a:endParaRPr/>
          </a:p>
        </p:txBody>
      </p:sp>
      <p:sp>
        <p:nvSpPr>
          <p:cNvPr id="138" name="Google Shape;138;p1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39" name="Google Shape;139;p17"/>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7 Lesson 2</a:t>
            </a:r>
            <a:endParaRPr/>
          </a:p>
        </p:txBody>
      </p:sp>
      <p:sp>
        <p:nvSpPr>
          <p:cNvPr id="140" name="Google Shape;140;p17"/>
          <p:cNvSpPr/>
          <p:nvPr/>
        </p:nvSpPr>
        <p:spPr>
          <a:xfrm>
            <a:off x="5000977" y="1253065"/>
            <a:ext cx="3697767" cy="452431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When describing homozygous or heterozygous pairs of alleles, we are referring to an organism's actual genetic makeup. This is known as its </a:t>
            </a:r>
            <a:r>
              <a:rPr b="1" lang="en-US" sz="2400" u="sng">
                <a:solidFill>
                  <a:schemeClr val="dk2"/>
                </a:solidFill>
                <a:latin typeface="Cambria"/>
                <a:ea typeface="Cambria"/>
                <a:cs typeface="Cambria"/>
                <a:sym typeface="Cambria"/>
                <a:hlinkClick r:id="rId3">
                  <a:extLst>
                    <a:ext uri="{A12FA001-AC4F-418D-AE19-62706E023703}">
                      <ahyp:hlinkClr val="tx"/>
                    </a:ext>
                  </a:extLst>
                </a:hlinkClick>
              </a:rPr>
              <a:t>genotype</a:t>
            </a:r>
            <a:r>
              <a:rPr lang="en-US" sz="2400">
                <a:solidFill>
                  <a:srgbClr val="393B3C"/>
                </a:solidFill>
                <a:latin typeface="Cambria"/>
                <a:ea typeface="Cambria"/>
                <a:cs typeface="Cambria"/>
                <a:sym typeface="Cambria"/>
              </a:rPr>
              <a:t>. </a:t>
            </a:r>
            <a:endParaRPr/>
          </a:p>
          <a:p>
            <a:pPr indent="-190500" lvl="0" marL="342900" marR="0" rtl="0" algn="l">
              <a:spcBef>
                <a:spcPts val="0"/>
              </a:spcBef>
              <a:spcAft>
                <a:spcPts val="0"/>
              </a:spcAft>
              <a:buClr>
                <a:schemeClr val="dk1"/>
              </a:buClr>
              <a:buSzPts val="2400"/>
              <a:buFont typeface="Arial"/>
              <a:buNone/>
            </a:pPr>
            <a:r>
              <a:t/>
            </a:r>
            <a:endParaRPr sz="2400">
              <a:solidFill>
                <a:srgbClr val="393B3C"/>
              </a:solidFill>
              <a:latin typeface="Cambria"/>
              <a:ea typeface="Cambria"/>
              <a:cs typeface="Cambria"/>
              <a:sym typeface="Cambria"/>
            </a:endParaRPr>
          </a:p>
          <a:p>
            <a:pPr indent="-342900" lvl="0" marL="342900"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The actual physical characteristics, or traits, of an individual make up its </a:t>
            </a:r>
            <a:r>
              <a:rPr b="1" lang="en-US" sz="2400" u="sng">
                <a:solidFill>
                  <a:schemeClr val="dk2"/>
                </a:solidFill>
                <a:latin typeface="Cambria"/>
                <a:ea typeface="Cambria"/>
                <a:cs typeface="Cambria"/>
                <a:sym typeface="Cambria"/>
                <a:hlinkClick r:id="rId4">
                  <a:extLst>
                    <a:ext uri="{A12FA001-AC4F-418D-AE19-62706E023703}">
                      <ahyp:hlinkClr val="tx"/>
                    </a:ext>
                  </a:extLst>
                </a:hlinkClick>
              </a:rPr>
              <a:t>phenotype</a:t>
            </a:r>
            <a:r>
              <a:rPr lang="en-US" sz="2400">
                <a:solidFill>
                  <a:srgbClr val="393B3C"/>
                </a:solidFill>
                <a:latin typeface="Cambria"/>
                <a:ea typeface="Cambria"/>
                <a:cs typeface="Cambria"/>
                <a:sym typeface="Cambria"/>
              </a:rPr>
              <a:t>. </a:t>
            </a:r>
            <a:endParaRPr sz="2400">
              <a:solidFill>
                <a:schemeClr val="dk1"/>
              </a:solidFill>
              <a:latin typeface="Cambria"/>
              <a:ea typeface="Cambria"/>
              <a:cs typeface="Cambria"/>
              <a:sym typeface="Cambria"/>
            </a:endParaRPr>
          </a:p>
        </p:txBody>
      </p:sp>
      <p:pic>
        <p:nvPicPr>
          <p:cNvPr id="141" name="Google Shape;141;p17"/>
          <p:cNvPicPr preferRelativeResize="0"/>
          <p:nvPr/>
        </p:nvPicPr>
        <p:blipFill rotWithShape="1">
          <a:blip r:embed="rId5">
            <a:alphaModFix/>
          </a:blip>
          <a:srcRect b="0" l="0" r="0" t="0"/>
          <a:stretch/>
        </p:blipFill>
        <p:spPr>
          <a:xfrm>
            <a:off x="311100" y="1253065"/>
            <a:ext cx="4350894" cy="465666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8"/>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Traits, Genes, and Alleles</a:t>
            </a:r>
            <a:endParaRPr/>
          </a:p>
        </p:txBody>
      </p:sp>
      <p:sp>
        <p:nvSpPr>
          <p:cNvPr id="149" name="Google Shape;149;p1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50" name="Google Shape;150;p18"/>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7 Lesson 2</a:t>
            </a:r>
            <a:endParaRPr/>
          </a:p>
        </p:txBody>
      </p:sp>
      <p:sp>
        <p:nvSpPr>
          <p:cNvPr id="151" name="Google Shape;151;p18"/>
          <p:cNvSpPr/>
          <p:nvPr/>
        </p:nvSpPr>
        <p:spPr>
          <a:xfrm>
            <a:off x="457200" y="1661197"/>
            <a:ext cx="7998178" cy="193899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A </a:t>
            </a:r>
            <a:r>
              <a:rPr b="1" lang="en-US" sz="2400" u="sng">
                <a:solidFill>
                  <a:schemeClr val="dk2"/>
                </a:solidFill>
                <a:latin typeface="Cambria"/>
                <a:ea typeface="Cambria"/>
                <a:cs typeface="Cambria"/>
                <a:sym typeface="Cambria"/>
                <a:hlinkClick r:id="rId3">
                  <a:extLst>
                    <a:ext uri="{A12FA001-AC4F-418D-AE19-62706E023703}">
                      <ahyp:hlinkClr val="tx"/>
                    </a:ext>
                  </a:extLst>
                </a:hlinkClick>
              </a:rPr>
              <a:t>dominant</a:t>
            </a:r>
            <a:r>
              <a:rPr lang="en-US" sz="2400">
                <a:solidFill>
                  <a:srgbClr val="393B3C"/>
                </a:solidFill>
                <a:latin typeface="Cambria"/>
                <a:ea typeface="Cambria"/>
                <a:cs typeface="Cambria"/>
                <a:sym typeface="Cambria"/>
              </a:rPr>
              <a:t> allele is the allele that is expressed when two different alleles or two dominant alleles are present. </a:t>
            </a:r>
            <a:endParaRPr/>
          </a:p>
          <a:p>
            <a:pPr indent="-190500" lvl="0" marL="342900" marR="0" rtl="0" algn="l">
              <a:spcBef>
                <a:spcPts val="0"/>
              </a:spcBef>
              <a:spcAft>
                <a:spcPts val="0"/>
              </a:spcAft>
              <a:buClr>
                <a:schemeClr val="dk1"/>
              </a:buClr>
              <a:buSzPts val="2400"/>
              <a:buFont typeface="Arial"/>
              <a:buNone/>
            </a:pPr>
            <a:r>
              <a:t/>
            </a:r>
            <a:endParaRPr sz="2400">
              <a:solidFill>
                <a:srgbClr val="393B3C"/>
              </a:solidFill>
              <a:latin typeface="Cambria"/>
              <a:ea typeface="Cambria"/>
              <a:cs typeface="Cambria"/>
              <a:sym typeface="Cambria"/>
            </a:endParaRPr>
          </a:p>
          <a:p>
            <a:pPr indent="-342900" lvl="0" marL="342900"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A </a:t>
            </a:r>
            <a:r>
              <a:rPr b="1" lang="en-US" sz="2400" u="sng">
                <a:solidFill>
                  <a:schemeClr val="dk2"/>
                </a:solidFill>
                <a:latin typeface="Cambria"/>
                <a:ea typeface="Cambria"/>
                <a:cs typeface="Cambria"/>
                <a:sym typeface="Cambria"/>
                <a:hlinkClick r:id="rId4">
                  <a:extLst>
                    <a:ext uri="{A12FA001-AC4F-418D-AE19-62706E023703}">
                      <ahyp:hlinkClr val="tx"/>
                    </a:ext>
                  </a:extLst>
                </a:hlinkClick>
              </a:rPr>
              <a:t>recessive</a:t>
            </a:r>
            <a:r>
              <a:rPr lang="en-US" sz="2400">
                <a:solidFill>
                  <a:srgbClr val="393B3C"/>
                </a:solidFill>
                <a:latin typeface="Cambria"/>
                <a:ea typeface="Cambria"/>
                <a:cs typeface="Cambria"/>
                <a:sym typeface="Cambria"/>
              </a:rPr>
              <a:t> allele is the allele that is only expressed when two recessive copies occur together.</a:t>
            </a:r>
            <a:endParaRPr sz="2400">
              <a:solidFill>
                <a:schemeClr val="dk1"/>
              </a:solidFill>
              <a:latin typeface="Cambria"/>
              <a:ea typeface="Cambria"/>
              <a:cs typeface="Cambria"/>
              <a:sym typeface="Cambria"/>
            </a:endParaRPr>
          </a:p>
        </p:txBody>
      </p:sp>
      <p:sp>
        <p:nvSpPr>
          <p:cNvPr id="152" name="Google Shape;152;p18"/>
          <p:cNvSpPr/>
          <p:nvPr/>
        </p:nvSpPr>
        <p:spPr>
          <a:xfrm>
            <a:off x="643467" y="3972215"/>
            <a:ext cx="7811911"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393B3C"/>
                </a:solidFill>
                <a:latin typeface="Cambria"/>
                <a:ea typeface="Cambria"/>
                <a:cs typeface="Cambria"/>
                <a:sym typeface="Cambria"/>
              </a:rPr>
              <a:t>Write two questions you could ask to learn more about how food preferences, such as distaste for broccoli, are passed from parents to offspring.</a:t>
            </a:r>
            <a:endParaRPr b="1" sz="2400">
              <a:solidFill>
                <a:schemeClr val="dk1"/>
              </a:solidFill>
              <a:latin typeface="Cambria"/>
              <a:ea typeface="Cambria"/>
              <a:cs typeface="Cambria"/>
              <a:sym typeface="Cambria"/>
            </a:endParaRPr>
          </a:p>
        </p:txBody>
      </p:sp>
      <p:pic>
        <p:nvPicPr>
          <p:cNvPr descr="A drawing of a person&#10;&#10;Description automatically generated" id="153" name="Google Shape;153;p18"/>
          <p:cNvPicPr preferRelativeResize="0"/>
          <p:nvPr/>
        </p:nvPicPr>
        <p:blipFill rotWithShape="1">
          <a:blip r:embed="rId5">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9"/>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Extending Mendelian Genetics</a:t>
            </a:r>
            <a:endParaRPr/>
          </a:p>
        </p:txBody>
      </p:sp>
      <p:sp>
        <p:nvSpPr>
          <p:cNvPr id="161" name="Google Shape;161;p1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62" name="Google Shape;162;p19"/>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7 Lesson 2</a:t>
            </a:r>
            <a:endParaRPr/>
          </a:p>
        </p:txBody>
      </p:sp>
      <p:sp>
        <p:nvSpPr>
          <p:cNvPr id="163" name="Google Shape;163;p19"/>
          <p:cNvSpPr/>
          <p:nvPr/>
        </p:nvSpPr>
        <p:spPr>
          <a:xfrm>
            <a:off x="457200" y="1351508"/>
            <a:ext cx="8375700" cy="230832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Sometimes alleles show </a:t>
            </a:r>
            <a:r>
              <a:rPr b="1" lang="en-US" sz="2400" u="sng">
                <a:solidFill>
                  <a:schemeClr val="dk2"/>
                </a:solidFill>
                <a:latin typeface="Cambria"/>
                <a:ea typeface="Cambria"/>
                <a:cs typeface="Cambria"/>
                <a:sym typeface="Cambria"/>
                <a:hlinkClick r:id="rId3">
                  <a:extLst>
                    <a:ext uri="{A12FA001-AC4F-418D-AE19-62706E023703}">
                      <ahyp:hlinkClr val="tx"/>
                    </a:ext>
                  </a:extLst>
                </a:hlinkClick>
              </a:rPr>
              <a:t>incomplete dominance</a:t>
            </a:r>
            <a:r>
              <a:rPr lang="en-US" sz="2400">
                <a:solidFill>
                  <a:srgbClr val="393B3C"/>
                </a:solidFill>
                <a:latin typeface="Cambria"/>
                <a:ea typeface="Cambria"/>
                <a:cs typeface="Cambria"/>
                <a:sym typeface="Cambria"/>
              </a:rPr>
              <a:t>, in which a heterozygous phenotype is somewhere between the two homozygous phenotypes. </a:t>
            </a:r>
            <a:endParaRPr/>
          </a:p>
          <a:p>
            <a:pPr indent="-190500" lvl="0" marL="342900" marR="0" rtl="0" algn="l">
              <a:spcBef>
                <a:spcPts val="0"/>
              </a:spcBef>
              <a:spcAft>
                <a:spcPts val="0"/>
              </a:spcAft>
              <a:buClr>
                <a:schemeClr val="dk1"/>
              </a:buClr>
              <a:buSzPts val="2400"/>
              <a:buFont typeface="Arial"/>
              <a:buNone/>
            </a:pPr>
            <a:r>
              <a:t/>
            </a:r>
            <a:endParaRPr sz="2400">
              <a:solidFill>
                <a:srgbClr val="393B3C"/>
              </a:solidFill>
              <a:latin typeface="Cambria"/>
              <a:ea typeface="Cambria"/>
              <a:cs typeface="Cambria"/>
              <a:sym typeface="Cambria"/>
            </a:endParaRPr>
          </a:p>
          <a:p>
            <a:pPr indent="-342900" lvl="0" marL="342900"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These alleles show </a:t>
            </a:r>
            <a:r>
              <a:rPr b="1" lang="en-US" sz="2400" u="sng">
                <a:solidFill>
                  <a:schemeClr val="dk2"/>
                </a:solidFill>
                <a:latin typeface="Cambria"/>
                <a:ea typeface="Cambria"/>
                <a:cs typeface="Cambria"/>
                <a:sym typeface="Cambria"/>
                <a:hlinkClick r:id="rId4">
                  <a:extLst>
                    <a:ext uri="{A12FA001-AC4F-418D-AE19-62706E023703}">
                      <ahyp:hlinkClr val="tx"/>
                    </a:ext>
                  </a:extLst>
                </a:hlinkClick>
              </a:rPr>
              <a:t>codominance</a:t>
            </a:r>
            <a:r>
              <a:rPr lang="en-US" sz="2400">
                <a:solidFill>
                  <a:srgbClr val="393B3C"/>
                </a:solidFill>
                <a:latin typeface="Cambria"/>
                <a:ea typeface="Cambria"/>
                <a:cs typeface="Cambria"/>
                <a:sym typeface="Cambria"/>
              </a:rPr>
              <a:t>, and both traits are fully and separately expressed. </a:t>
            </a:r>
            <a:endParaRPr sz="2400">
              <a:solidFill>
                <a:schemeClr val="dk1"/>
              </a:solidFill>
              <a:latin typeface="Cambria"/>
              <a:ea typeface="Cambria"/>
              <a:cs typeface="Cambria"/>
              <a:sym typeface="Cambria"/>
            </a:endParaRPr>
          </a:p>
        </p:txBody>
      </p:sp>
      <p:pic>
        <p:nvPicPr>
          <p:cNvPr id="164" name="Google Shape;164;p19"/>
          <p:cNvPicPr preferRelativeResize="0"/>
          <p:nvPr/>
        </p:nvPicPr>
        <p:blipFill rotWithShape="1">
          <a:blip r:embed="rId5">
            <a:alphaModFix/>
          </a:blip>
          <a:srcRect b="0" l="0" r="0" t="0"/>
          <a:stretch/>
        </p:blipFill>
        <p:spPr>
          <a:xfrm>
            <a:off x="908756" y="3725287"/>
            <a:ext cx="3245556" cy="2428932"/>
          </a:xfrm>
          <a:prstGeom prst="rect">
            <a:avLst/>
          </a:prstGeom>
          <a:noFill/>
          <a:ln>
            <a:noFill/>
          </a:ln>
        </p:spPr>
      </p:pic>
      <p:pic>
        <p:nvPicPr>
          <p:cNvPr id="165" name="Google Shape;165;p19"/>
          <p:cNvPicPr preferRelativeResize="0"/>
          <p:nvPr/>
        </p:nvPicPr>
        <p:blipFill rotWithShape="1">
          <a:blip r:embed="rId6">
            <a:alphaModFix/>
          </a:blip>
          <a:srcRect b="0" l="0" r="0" t="0"/>
          <a:stretch/>
        </p:blipFill>
        <p:spPr>
          <a:xfrm>
            <a:off x="5120220" y="3659832"/>
            <a:ext cx="3420480" cy="255984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Extending Mendelian Genetics</a:t>
            </a:r>
            <a:endParaRPr/>
          </a:p>
        </p:txBody>
      </p:sp>
      <p:sp>
        <p:nvSpPr>
          <p:cNvPr id="173" name="Google Shape;173;p2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74" name="Google Shape;174;p20"/>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7 Lesson 2</a:t>
            </a:r>
            <a:endParaRPr/>
          </a:p>
        </p:txBody>
      </p:sp>
      <p:sp>
        <p:nvSpPr>
          <p:cNvPr id="175" name="Google Shape;175;p20"/>
          <p:cNvSpPr/>
          <p:nvPr/>
        </p:nvSpPr>
        <p:spPr>
          <a:xfrm>
            <a:off x="311100" y="1797204"/>
            <a:ext cx="8044589" cy="23083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4C4E50"/>
                </a:solidFill>
                <a:latin typeface="Cambria"/>
                <a:ea typeface="Cambria"/>
                <a:cs typeface="Cambria"/>
                <a:sym typeface="Cambria"/>
              </a:rPr>
              <a:t>EXPLAIN</a:t>
            </a:r>
            <a:endParaRPr/>
          </a:p>
          <a:p>
            <a:pPr indent="0" lvl="0" marL="0" marR="0" rtl="0" algn="l">
              <a:spcBef>
                <a:spcPts val="0"/>
              </a:spcBef>
              <a:spcAft>
                <a:spcPts val="0"/>
              </a:spcAft>
              <a:buNone/>
            </a:pPr>
            <a:r>
              <a:t/>
            </a:r>
            <a:endParaRPr b="1" sz="2400">
              <a:solidFill>
                <a:srgbClr val="4C4E50"/>
              </a:solidFill>
              <a:latin typeface="Cambria"/>
              <a:ea typeface="Cambria"/>
              <a:cs typeface="Cambria"/>
              <a:sym typeface="Cambria"/>
            </a:endParaRPr>
          </a:p>
          <a:p>
            <a:pPr indent="0" lvl="0" marL="0" marR="0" rtl="0" algn="l">
              <a:spcBef>
                <a:spcPts val="0"/>
              </a:spcBef>
              <a:spcAft>
                <a:spcPts val="0"/>
              </a:spcAft>
              <a:buNone/>
            </a:pPr>
            <a:r>
              <a:rPr b="1" lang="en-US" sz="2400">
                <a:solidFill>
                  <a:srgbClr val="4C4E50"/>
                </a:solidFill>
                <a:latin typeface="Cambria"/>
                <a:ea typeface="Cambria"/>
                <a:cs typeface="Cambria"/>
                <a:sym typeface="Cambria"/>
              </a:rPr>
              <a:t>The gene for red-green color blindness is located on the X chromosome. Based on what you have read about sex chromosomes, does the mother or father pass the gene for color blindness to sons? Explain your answer.</a:t>
            </a:r>
            <a:endParaRPr b="1" sz="2400">
              <a:solidFill>
                <a:schemeClr val="dk1"/>
              </a:solidFill>
              <a:latin typeface="Cambria"/>
              <a:ea typeface="Cambria"/>
              <a:cs typeface="Cambria"/>
              <a:sym typeface="Cambria"/>
            </a:endParaRPr>
          </a:p>
        </p:txBody>
      </p:sp>
      <p:pic>
        <p:nvPicPr>
          <p:cNvPr descr="A drawing of a person&#10;&#10;Description automatically generated" id="176" name="Google Shape;176;p20"/>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Extending Mendelian Genetics</a:t>
            </a:r>
            <a:endParaRPr/>
          </a:p>
        </p:txBody>
      </p:sp>
      <p:sp>
        <p:nvSpPr>
          <p:cNvPr id="184" name="Google Shape;184;p2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85" name="Google Shape;185;p21"/>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7 Lesson 2</a:t>
            </a:r>
            <a:endParaRPr/>
          </a:p>
        </p:txBody>
      </p:sp>
      <p:pic>
        <p:nvPicPr>
          <p:cNvPr descr="A drawing of a person&#10;&#10;Description automatically generated" id="186" name="Google Shape;186;p21"/>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
        <p:nvSpPr>
          <p:cNvPr id="187" name="Google Shape;187;p21"/>
          <p:cNvSpPr/>
          <p:nvPr/>
        </p:nvSpPr>
        <p:spPr>
          <a:xfrm>
            <a:off x="311101" y="1905506"/>
            <a:ext cx="8521800" cy="193899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Your height is an example of a </a:t>
            </a:r>
            <a:r>
              <a:rPr b="1" lang="en-US" sz="2400" u="sng">
                <a:solidFill>
                  <a:schemeClr val="dk2"/>
                </a:solidFill>
                <a:latin typeface="Cambria"/>
                <a:ea typeface="Cambria"/>
                <a:cs typeface="Cambria"/>
                <a:sym typeface="Cambria"/>
                <a:hlinkClick r:id="rId4">
                  <a:extLst>
                    <a:ext uri="{A12FA001-AC4F-418D-AE19-62706E023703}">
                      <ahyp:hlinkClr val="tx"/>
                    </a:ext>
                  </a:extLst>
                </a:hlinkClick>
              </a:rPr>
              <a:t>polygenic trait</a:t>
            </a:r>
            <a:r>
              <a:rPr lang="en-US" sz="2400">
                <a:solidFill>
                  <a:srgbClr val="393B3C"/>
                </a:solidFill>
                <a:latin typeface="Cambria"/>
                <a:ea typeface="Cambria"/>
                <a:cs typeface="Cambria"/>
                <a:sym typeface="Cambria"/>
              </a:rPr>
              <a:t>, in which multiple genes contribute to the overall phenotype observed.</a:t>
            </a:r>
            <a:endParaRPr/>
          </a:p>
          <a:p>
            <a:pPr indent="-190500" lvl="0" marL="342900" marR="0" rtl="0" algn="l">
              <a:spcBef>
                <a:spcPts val="0"/>
              </a:spcBef>
              <a:spcAft>
                <a:spcPts val="0"/>
              </a:spcAft>
              <a:buClr>
                <a:schemeClr val="dk1"/>
              </a:buClr>
              <a:buSzPts val="2400"/>
              <a:buFont typeface="Arial"/>
              <a:buNone/>
            </a:pPr>
            <a:r>
              <a:t/>
            </a:r>
            <a:endParaRPr sz="2400">
              <a:solidFill>
                <a:srgbClr val="393B3C"/>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Genes that modify the expression of another gene are said to show </a:t>
            </a:r>
            <a:r>
              <a:rPr b="1" lang="en-US" sz="2400" u="sng">
                <a:solidFill>
                  <a:schemeClr val="dk2"/>
                </a:solidFill>
                <a:latin typeface="Cambria"/>
                <a:ea typeface="Cambria"/>
                <a:cs typeface="Cambria"/>
                <a:sym typeface="Cambria"/>
                <a:hlinkClick r:id="rId5">
                  <a:extLst>
                    <a:ext uri="{A12FA001-AC4F-418D-AE19-62706E023703}">
                      <ahyp:hlinkClr val="tx"/>
                    </a:ext>
                  </a:extLst>
                </a:hlinkClick>
              </a:rPr>
              <a:t>epistasis</a:t>
            </a:r>
            <a:r>
              <a:rPr lang="en-US" sz="2400">
                <a:solidFill>
                  <a:schemeClr val="dk1"/>
                </a:solidFill>
                <a:latin typeface="Cambria"/>
                <a:ea typeface="Cambria"/>
                <a:cs typeface="Cambria"/>
                <a:sym typeface="Cambria"/>
              </a:rPr>
              <a:t>.</a:t>
            </a:r>
            <a:endParaRPr sz="2400">
              <a:solidFill>
                <a:srgbClr val="393B3C"/>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2"/>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Extending Mendelian Genetics</a:t>
            </a:r>
            <a:br>
              <a:rPr lang="en-US">
                <a:solidFill>
                  <a:srgbClr val="F2A900"/>
                </a:solidFill>
                <a:latin typeface="Cambria"/>
                <a:ea typeface="Cambria"/>
                <a:cs typeface="Cambria"/>
                <a:sym typeface="Cambria"/>
              </a:rPr>
            </a:br>
            <a:r>
              <a:rPr lang="en-US">
                <a:solidFill>
                  <a:srgbClr val="00B050"/>
                </a:solidFill>
                <a:latin typeface="Cambria"/>
                <a:ea typeface="Cambria"/>
                <a:cs typeface="Cambria"/>
                <a:sym typeface="Cambria"/>
              </a:rPr>
              <a:t>Cause and Effect</a:t>
            </a:r>
            <a:endParaRPr/>
          </a:p>
        </p:txBody>
      </p:sp>
      <p:sp>
        <p:nvSpPr>
          <p:cNvPr id="195" name="Google Shape;195;p2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96" name="Google Shape;196;p22"/>
          <p:cNvSpPr/>
          <p:nvPr/>
        </p:nvSpPr>
        <p:spPr>
          <a:xfrm>
            <a:off x="500481" y="4531977"/>
            <a:ext cx="8099542" cy="15696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A child inherits a dominant allele of the </a:t>
            </a:r>
            <a:r>
              <a:rPr b="1" i="1" lang="en-US" sz="2400">
                <a:solidFill>
                  <a:schemeClr val="dk1"/>
                </a:solidFill>
                <a:latin typeface="Cambria"/>
                <a:ea typeface="Cambria"/>
                <a:cs typeface="Cambria"/>
                <a:sym typeface="Cambria"/>
              </a:rPr>
              <a:t>OCA2</a:t>
            </a:r>
            <a:r>
              <a:rPr b="1" lang="en-US" sz="2400">
                <a:solidFill>
                  <a:schemeClr val="dk1"/>
                </a:solidFill>
                <a:latin typeface="Cambria"/>
                <a:ea typeface="Cambria"/>
                <a:cs typeface="Cambria"/>
                <a:sym typeface="Cambria"/>
              </a:rPr>
              <a:t> gene from his mother and a mutated version of this gene from his father. Based on this information, what would you predict about the color of this child's eyes?</a:t>
            </a:r>
            <a:endParaRPr b="1" sz="2500">
              <a:solidFill>
                <a:schemeClr val="dk1"/>
              </a:solidFill>
              <a:latin typeface="Cambria"/>
              <a:ea typeface="Cambria"/>
              <a:cs typeface="Cambria"/>
              <a:sym typeface="Cambria"/>
            </a:endParaRPr>
          </a:p>
        </p:txBody>
      </p:sp>
      <p:sp>
        <p:nvSpPr>
          <p:cNvPr id="197" name="Google Shape;197;p22"/>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7 Lesson 2</a:t>
            </a:r>
            <a:endParaRPr/>
          </a:p>
        </p:txBody>
      </p:sp>
      <p:pic>
        <p:nvPicPr>
          <p:cNvPr id="198" name="Google Shape;198;p22"/>
          <p:cNvPicPr preferRelativeResize="0"/>
          <p:nvPr/>
        </p:nvPicPr>
        <p:blipFill rotWithShape="1">
          <a:blip r:embed="rId3">
            <a:alphaModFix/>
          </a:blip>
          <a:srcRect b="0" l="0" r="0" t="0"/>
          <a:stretch/>
        </p:blipFill>
        <p:spPr>
          <a:xfrm>
            <a:off x="2257027" y="1208034"/>
            <a:ext cx="4670110" cy="3117965"/>
          </a:xfrm>
          <a:prstGeom prst="rect">
            <a:avLst/>
          </a:prstGeom>
          <a:noFill/>
          <a:ln>
            <a:noFill/>
          </a:ln>
        </p:spPr>
      </p:pic>
      <p:pic>
        <p:nvPicPr>
          <p:cNvPr descr="A drawing of a person&#10;&#10;Description automatically generated" id="199" name="Google Shape;199;p22"/>
          <p:cNvPicPr preferRelativeResize="0"/>
          <p:nvPr/>
        </p:nvPicPr>
        <p:blipFill rotWithShape="1">
          <a:blip r:embed="rId4">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3"/>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07" name="Google Shape;207;p23"/>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7030A0"/>
              </a:buClr>
              <a:buSzPts val="2800"/>
              <a:buFont typeface="Cambria"/>
              <a:buNone/>
            </a:pPr>
            <a:r>
              <a:rPr b="1" lang="en-US" sz="2800">
                <a:solidFill>
                  <a:srgbClr val="7030A0"/>
                </a:solidFill>
                <a:latin typeface="Cambria"/>
                <a:ea typeface="Cambria"/>
                <a:cs typeface="Cambria"/>
                <a:sym typeface="Cambria"/>
              </a:rPr>
              <a:t>Continue Your Exploration</a:t>
            </a:r>
            <a:endParaRPr/>
          </a:p>
        </p:txBody>
      </p:sp>
      <p:sp>
        <p:nvSpPr>
          <p:cNvPr id="208" name="Google Shape;208;p23"/>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09" name="Google Shape;209;p23"/>
          <p:cNvSpPr/>
          <p:nvPr/>
        </p:nvSpPr>
        <p:spPr>
          <a:xfrm>
            <a:off x="384149" y="1874728"/>
            <a:ext cx="8375701" cy="310854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300">
                <a:solidFill>
                  <a:schemeClr val="dk1"/>
                </a:solidFill>
                <a:latin typeface="Cambria"/>
                <a:ea typeface="Cambria"/>
                <a:cs typeface="Cambria"/>
                <a:sym typeface="Cambria"/>
              </a:rPr>
              <a:t>Choose one of the paths below to continue your exploration:</a:t>
            </a:r>
            <a:endParaRPr/>
          </a:p>
          <a:p>
            <a:pPr indent="0" lvl="0" marL="0" marR="0" rtl="0" algn="ctr">
              <a:spcBef>
                <a:spcPts val="0"/>
              </a:spcBef>
              <a:spcAft>
                <a:spcPts val="0"/>
              </a:spcAft>
              <a:buNone/>
            </a:pPr>
            <a:r>
              <a:t/>
            </a:r>
            <a:endParaRPr b="1" sz="2300">
              <a:solidFill>
                <a:schemeClr val="dk1"/>
              </a:solidFill>
              <a:latin typeface="Cambria"/>
              <a:ea typeface="Cambria"/>
              <a:cs typeface="Cambria"/>
              <a:sym typeface="Cambria"/>
            </a:endParaRPr>
          </a:p>
          <a:p>
            <a:pPr indent="0" lvl="0" marL="0" marR="0" rtl="0" algn="l">
              <a:spcBef>
                <a:spcPts val="0"/>
              </a:spcBef>
              <a:spcAft>
                <a:spcPts val="0"/>
              </a:spcAft>
              <a:buNone/>
            </a:pPr>
            <a:r>
              <a:t/>
            </a:r>
            <a:endParaRPr b="1" sz="25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500"/>
              <a:buFont typeface="Arial"/>
              <a:buChar char="•"/>
            </a:pPr>
            <a:r>
              <a:rPr b="1" lang="en-US" sz="2500">
                <a:solidFill>
                  <a:schemeClr val="dk1"/>
                </a:solidFill>
                <a:latin typeface="Cambria"/>
                <a:ea typeface="Cambria"/>
                <a:cs typeface="Cambria"/>
                <a:sym typeface="Cambria"/>
              </a:rPr>
              <a:t>Genomics: Studying Genomes</a:t>
            </a:r>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500"/>
              <a:buFont typeface="Arial"/>
              <a:buChar char="•"/>
            </a:pPr>
            <a:r>
              <a:rPr b="1" lang="en-US" sz="2500">
                <a:solidFill>
                  <a:schemeClr val="dk1"/>
                </a:solidFill>
                <a:latin typeface="Cambria"/>
                <a:ea typeface="Cambria"/>
                <a:cs typeface="Cambria"/>
                <a:sym typeface="Cambria"/>
              </a:rPr>
              <a:t>Evaluating Claims: Eye Color and Our Ancestors</a:t>
            </a:r>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500"/>
              <a:buFont typeface="Arial"/>
              <a:buChar char="•"/>
            </a:pPr>
            <a:r>
              <a:rPr b="1" lang="en-US" sz="2500">
                <a:solidFill>
                  <a:schemeClr val="dk1"/>
                </a:solidFill>
                <a:latin typeface="Cambria"/>
                <a:ea typeface="Cambria"/>
                <a:cs typeface="Cambria"/>
                <a:sym typeface="Cambria"/>
              </a:rPr>
              <a:t>Discussion: Sequencing Your Own Genome</a:t>
            </a:r>
            <a:endParaRPr/>
          </a:p>
        </p:txBody>
      </p:sp>
      <p:sp>
        <p:nvSpPr>
          <p:cNvPr id="210" name="Google Shape;210;p23"/>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7 Lesson 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4"/>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Can You Explain It?</a:t>
            </a:r>
            <a:endParaRPr/>
          </a:p>
        </p:txBody>
      </p:sp>
      <p:sp>
        <p:nvSpPr>
          <p:cNvPr id="218" name="Google Shape;218;p2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descr="A drawing of a person&#10;&#10;Description automatically generated" id="219" name="Google Shape;219;p24"/>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
        <p:nvSpPr>
          <p:cNvPr id="220" name="Google Shape;220;p24"/>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7 Lesson 2</a:t>
            </a:r>
            <a:endParaRPr/>
          </a:p>
        </p:txBody>
      </p:sp>
      <p:sp>
        <p:nvSpPr>
          <p:cNvPr id="221" name="Google Shape;221;p24"/>
          <p:cNvSpPr/>
          <p:nvPr/>
        </p:nvSpPr>
        <p:spPr>
          <a:xfrm>
            <a:off x="457200" y="1197866"/>
            <a:ext cx="8437789" cy="489364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393B3C"/>
                </a:solidFill>
                <a:latin typeface="Cambria"/>
                <a:ea typeface="Cambria"/>
                <a:cs typeface="Cambria"/>
                <a:sym typeface="Cambria"/>
              </a:rPr>
              <a:t>When it comes to something like food preferences, how do genetics and the environment influence traits? Refer to the notes in your Evidence Notebook.</a:t>
            </a:r>
            <a:endParaRPr/>
          </a:p>
          <a:p>
            <a:pPr indent="0" lvl="0" marL="0" marR="0" rtl="0" algn="l">
              <a:spcBef>
                <a:spcPts val="0"/>
              </a:spcBef>
              <a:spcAft>
                <a:spcPts val="0"/>
              </a:spcAft>
              <a:buClr>
                <a:schemeClr val="dk1"/>
              </a:buClr>
              <a:buSzPts val="2400"/>
              <a:buFont typeface="Arial"/>
              <a:buNone/>
            </a:pPr>
            <a:r>
              <a:t/>
            </a:r>
            <a:endParaRPr b="1" sz="2400">
              <a:solidFill>
                <a:srgbClr val="393B3C"/>
              </a:solidFill>
              <a:latin typeface="Cambria"/>
              <a:ea typeface="Cambria"/>
              <a:cs typeface="Cambria"/>
              <a:sym typeface="Cambria"/>
            </a:endParaRPr>
          </a:p>
          <a:p>
            <a:pPr indent="-457200" lvl="0" marL="457200" marR="0" rtl="0" algn="l">
              <a:spcBef>
                <a:spcPts val="0"/>
              </a:spcBef>
              <a:spcAft>
                <a:spcPts val="0"/>
              </a:spcAft>
              <a:buClr>
                <a:srgbClr val="393B3C"/>
              </a:buClr>
              <a:buSzPts val="2400"/>
              <a:buFont typeface="Cambria"/>
              <a:buAutoNum type="arabicPeriod"/>
            </a:pPr>
            <a:r>
              <a:rPr b="1" lang="en-US" sz="2400">
                <a:solidFill>
                  <a:srgbClr val="393B3C"/>
                </a:solidFill>
                <a:latin typeface="Cambria"/>
                <a:ea typeface="Cambria"/>
                <a:cs typeface="Cambria"/>
                <a:sym typeface="Cambria"/>
              </a:rPr>
              <a:t>How are traits generally passed from parents to offspring?</a:t>
            </a:r>
            <a:br>
              <a:rPr b="1" lang="en-US" sz="2400">
                <a:solidFill>
                  <a:srgbClr val="393B3C"/>
                </a:solidFill>
                <a:latin typeface="Cambria"/>
                <a:ea typeface="Cambria"/>
                <a:cs typeface="Cambria"/>
                <a:sym typeface="Cambria"/>
              </a:rPr>
            </a:br>
            <a:endParaRPr b="1" sz="2400">
              <a:solidFill>
                <a:srgbClr val="393B3C"/>
              </a:solidFill>
              <a:latin typeface="Cambria"/>
              <a:ea typeface="Cambria"/>
              <a:cs typeface="Cambria"/>
              <a:sym typeface="Cambria"/>
            </a:endParaRPr>
          </a:p>
          <a:p>
            <a:pPr indent="-457200" lvl="0" marL="457200" marR="0" rtl="0" algn="l">
              <a:spcBef>
                <a:spcPts val="0"/>
              </a:spcBef>
              <a:spcAft>
                <a:spcPts val="0"/>
              </a:spcAft>
              <a:buClr>
                <a:srgbClr val="393B3C"/>
              </a:buClr>
              <a:buSzPts val="2400"/>
              <a:buFont typeface="Cambria"/>
              <a:buAutoNum type="arabicPeriod"/>
            </a:pPr>
            <a:r>
              <a:rPr b="1" lang="en-US" sz="2400">
                <a:solidFill>
                  <a:srgbClr val="393B3C"/>
                </a:solidFill>
                <a:latin typeface="Cambria"/>
                <a:ea typeface="Cambria"/>
                <a:cs typeface="Cambria"/>
                <a:sym typeface="Cambria"/>
              </a:rPr>
              <a:t>How can dominant-recessive relationships influence which trait is expressed in the phenotype of the organism?</a:t>
            </a:r>
            <a:br>
              <a:rPr b="1" lang="en-US" sz="2400">
                <a:solidFill>
                  <a:srgbClr val="393B3C"/>
                </a:solidFill>
                <a:latin typeface="Cambria"/>
                <a:ea typeface="Cambria"/>
                <a:cs typeface="Cambria"/>
                <a:sym typeface="Cambria"/>
              </a:rPr>
            </a:br>
            <a:endParaRPr b="1" sz="2400">
              <a:solidFill>
                <a:srgbClr val="393B3C"/>
              </a:solidFill>
              <a:latin typeface="Cambria"/>
              <a:ea typeface="Cambria"/>
              <a:cs typeface="Cambria"/>
              <a:sym typeface="Cambria"/>
            </a:endParaRPr>
          </a:p>
          <a:p>
            <a:pPr indent="-457200" lvl="0" marL="457200" marR="0" rtl="0" algn="l">
              <a:spcBef>
                <a:spcPts val="0"/>
              </a:spcBef>
              <a:spcAft>
                <a:spcPts val="0"/>
              </a:spcAft>
              <a:buClr>
                <a:srgbClr val="393B3C"/>
              </a:buClr>
              <a:buSzPts val="2400"/>
              <a:buFont typeface="Cambria"/>
              <a:buAutoNum type="arabicPeriod"/>
            </a:pPr>
            <a:r>
              <a:rPr b="1" lang="en-US" sz="2400">
                <a:solidFill>
                  <a:srgbClr val="393B3C"/>
                </a:solidFill>
                <a:latin typeface="Cambria"/>
                <a:ea typeface="Cambria"/>
                <a:cs typeface="Cambria"/>
                <a:sym typeface="Cambria"/>
              </a:rPr>
              <a:t>How is the expression of genes influenced by other genes and the environment?</a:t>
            </a:r>
            <a:endParaRPr b="1" i="0" sz="2400">
              <a:solidFill>
                <a:srgbClr val="393B3C"/>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5"/>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Image Credits</a:t>
            </a:r>
            <a:endParaRPr/>
          </a:p>
        </p:txBody>
      </p:sp>
      <p:sp>
        <p:nvSpPr>
          <p:cNvPr id="227" name="Google Shape;227;p25"/>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chemeClr val="dk1"/>
              </a:buClr>
              <a:buSzPts val="2880"/>
              <a:buNone/>
            </a:pPr>
            <a:r>
              <a:rPr b="1" lang="en-US"/>
              <a:t>Unit 7 Lesson 2</a:t>
            </a:r>
            <a:endParaRPr/>
          </a:p>
          <a:p>
            <a:pPr indent="0" lvl="0" marL="0" rtl="0" algn="l">
              <a:spcBef>
                <a:spcPts val="0"/>
              </a:spcBef>
              <a:spcAft>
                <a:spcPts val="0"/>
              </a:spcAft>
              <a:buClr>
                <a:schemeClr val="dk1"/>
              </a:buClr>
              <a:buSzPts val="2880"/>
              <a:buNone/>
            </a:pPr>
            <a:r>
              <a:t/>
            </a:r>
            <a:endParaRPr b="1" i="1"/>
          </a:p>
          <a:p>
            <a:pPr indent="0" lvl="0" marL="0" rtl="0" algn="l">
              <a:spcBef>
                <a:spcPts val="0"/>
              </a:spcBef>
              <a:spcAft>
                <a:spcPts val="0"/>
              </a:spcAft>
              <a:buClr>
                <a:schemeClr val="dk1"/>
              </a:buClr>
              <a:buSzPts val="2880"/>
              <a:buNone/>
            </a:pPr>
            <a:r>
              <a:rPr i="1" lang="en-US"/>
              <a:t>teen students using computer</a:t>
            </a:r>
            <a:r>
              <a:rPr lang="en-US"/>
              <a:t> ©E+/Steve Debenport/Getty Images; </a:t>
            </a:r>
            <a:r>
              <a:rPr i="1" lang="en-US"/>
              <a:t>man disliking broccoli</a:t>
            </a:r>
            <a:r>
              <a:rPr lang="en-US"/>
              <a:t> ©Lasse Kristensen/Alamy; </a:t>
            </a:r>
            <a:r>
              <a:rPr i="1" lang="en-US"/>
              <a:t>kittens</a:t>
            </a:r>
            <a:r>
              <a:rPr lang="en-US"/>
              <a:t> ©Andrey Kuzmin/Fotolia; </a:t>
            </a:r>
            <a:r>
              <a:rPr i="1" lang="en-US"/>
              <a:t>eyes, close ups</a:t>
            </a:r>
            <a:r>
              <a:rPr lang="en-US"/>
              <a:t> ©PeopleImages/iStock/Getty Images Plus</a:t>
            </a:r>
            <a:endParaRPr/>
          </a:p>
          <a:p>
            <a:pPr indent="0" lvl="0" marL="0" rtl="0" algn="l">
              <a:spcBef>
                <a:spcPts val="0"/>
              </a:spcBef>
              <a:spcAft>
                <a:spcPts val="0"/>
              </a:spcAft>
              <a:buClr>
                <a:schemeClr val="dk1"/>
              </a:buClr>
              <a:buSzPts val="2880"/>
              <a:buNone/>
            </a:pPr>
            <a:r>
              <a:t/>
            </a:r>
            <a:endParaRPr b="1" i="1"/>
          </a:p>
        </p:txBody>
      </p:sp>
      <p:sp>
        <p:nvSpPr>
          <p:cNvPr id="228" name="Google Shape;228;p2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9"/>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Can You Explain It?</a:t>
            </a:r>
            <a:endParaRPr/>
          </a:p>
        </p:txBody>
      </p:sp>
      <p:sp>
        <p:nvSpPr>
          <p:cNvPr id="49" name="Google Shape;49;p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50" name="Google Shape;50;p9"/>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7 Lesson 2</a:t>
            </a:r>
            <a:endParaRPr/>
          </a:p>
        </p:txBody>
      </p:sp>
      <p:pic>
        <p:nvPicPr>
          <p:cNvPr id="51" name="Google Shape;51;p9"/>
          <p:cNvPicPr preferRelativeResize="0"/>
          <p:nvPr/>
        </p:nvPicPr>
        <p:blipFill rotWithShape="1">
          <a:blip r:embed="rId3">
            <a:alphaModFix/>
          </a:blip>
          <a:srcRect b="0" l="0" r="0" t="0"/>
          <a:stretch/>
        </p:blipFill>
        <p:spPr>
          <a:xfrm>
            <a:off x="311100" y="1560478"/>
            <a:ext cx="5462725" cy="4095044"/>
          </a:xfrm>
          <a:prstGeom prst="rect">
            <a:avLst/>
          </a:prstGeom>
          <a:noFill/>
          <a:ln>
            <a:noFill/>
          </a:ln>
        </p:spPr>
      </p:pic>
      <p:sp>
        <p:nvSpPr>
          <p:cNvPr id="52" name="Google Shape;52;p9"/>
          <p:cNvSpPr/>
          <p:nvPr/>
        </p:nvSpPr>
        <p:spPr>
          <a:xfrm>
            <a:off x="5904089" y="1905506"/>
            <a:ext cx="3149600" cy="30469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4C4E50"/>
                </a:solidFill>
                <a:latin typeface="Cambria"/>
                <a:ea typeface="Cambria"/>
                <a:cs typeface="Cambria"/>
                <a:sym typeface="Cambria"/>
              </a:rPr>
              <a:t>Do you think food preferences are passed down from parents to their children, or does the environment play a role? Explain your answer.</a:t>
            </a:r>
            <a:endParaRPr b="1" sz="2400">
              <a:solidFill>
                <a:schemeClr val="dk1"/>
              </a:solidFill>
              <a:latin typeface="Cambria"/>
              <a:ea typeface="Cambria"/>
              <a:cs typeface="Cambria"/>
              <a:sym typeface="Cambria"/>
            </a:endParaRPr>
          </a:p>
        </p:txBody>
      </p:sp>
      <p:pic>
        <p:nvPicPr>
          <p:cNvPr descr="A drawing of a person&#10;&#10;Description automatically generated" id="53" name="Google Shape;53;p9"/>
          <p:cNvPicPr preferRelativeResize="0"/>
          <p:nvPr/>
        </p:nvPicPr>
        <p:blipFill rotWithShape="1">
          <a:blip r:embed="rId4">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0"/>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Mendel’s Groundwork for Genetics</a:t>
            </a:r>
            <a:endParaRPr/>
          </a:p>
        </p:txBody>
      </p:sp>
      <p:sp>
        <p:nvSpPr>
          <p:cNvPr id="61" name="Google Shape;61;p1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2" name="Google Shape;62;p10"/>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7 Lesson 2</a:t>
            </a:r>
            <a:endParaRPr/>
          </a:p>
        </p:txBody>
      </p:sp>
      <p:sp>
        <p:nvSpPr>
          <p:cNvPr id="63" name="Google Shape;63;p10"/>
          <p:cNvSpPr/>
          <p:nvPr/>
        </p:nvSpPr>
        <p:spPr>
          <a:xfrm>
            <a:off x="5023556" y="1751863"/>
            <a:ext cx="3708400" cy="378565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One of the most important outcomes of sexual reproduction is the variety in traits that results from a shuffling of genes. </a:t>
            </a:r>
            <a:br>
              <a:rPr lang="en-US" sz="2400">
                <a:solidFill>
                  <a:srgbClr val="393B3C"/>
                </a:solidFill>
                <a:latin typeface="Cambria"/>
                <a:ea typeface="Cambria"/>
                <a:cs typeface="Cambria"/>
                <a:sym typeface="Cambria"/>
              </a:rPr>
            </a:br>
            <a:endParaRPr sz="2400">
              <a:solidFill>
                <a:srgbClr val="393B3C"/>
              </a:solidFill>
              <a:latin typeface="Cambria"/>
              <a:ea typeface="Cambria"/>
              <a:cs typeface="Cambria"/>
              <a:sym typeface="Cambria"/>
            </a:endParaRPr>
          </a:p>
          <a:p>
            <a:pPr indent="-342900" lvl="0" marL="342900"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These </a:t>
            </a:r>
            <a:r>
              <a:rPr b="1" lang="en-US" sz="2400" u="sng">
                <a:solidFill>
                  <a:schemeClr val="dk2"/>
                </a:solidFill>
                <a:latin typeface="Cambria"/>
                <a:ea typeface="Cambria"/>
                <a:cs typeface="Cambria"/>
                <a:sym typeface="Cambria"/>
                <a:hlinkClick r:id="rId3">
                  <a:extLst>
                    <a:ext uri="{A12FA001-AC4F-418D-AE19-62706E023703}">
                      <ahyp:hlinkClr val="tx"/>
                    </a:ext>
                  </a:extLst>
                </a:hlinkClick>
              </a:rPr>
              <a:t>traits</a:t>
            </a:r>
            <a:r>
              <a:rPr lang="en-US" sz="2400">
                <a:solidFill>
                  <a:srgbClr val="393B3C"/>
                </a:solidFill>
                <a:latin typeface="Cambria"/>
                <a:ea typeface="Cambria"/>
                <a:cs typeface="Cambria"/>
                <a:sym typeface="Cambria"/>
              </a:rPr>
              <a:t> are distinguishing characteristics that are inherited. </a:t>
            </a:r>
            <a:endParaRPr sz="2400">
              <a:solidFill>
                <a:schemeClr val="dk1"/>
              </a:solidFill>
              <a:latin typeface="Cambria"/>
              <a:ea typeface="Cambria"/>
              <a:cs typeface="Cambria"/>
              <a:sym typeface="Cambria"/>
            </a:endParaRPr>
          </a:p>
        </p:txBody>
      </p:sp>
      <p:pic>
        <p:nvPicPr>
          <p:cNvPr id="64" name="Google Shape;64;p10"/>
          <p:cNvPicPr preferRelativeResize="0"/>
          <p:nvPr/>
        </p:nvPicPr>
        <p:blipFill rotWithShape="1">
          <a:blip r:embed="rId4">
            <a:alphaModFix/>
          </a:blip>
          <a:srcRect b="0" l="0" r="0" t="0"/>
          <a:stretch/>
        </p:blipFill>
        <p:spPr>
          <a:xfrm>
            <a:off x="144639" y="1890678"/>
            <a:ext cx="4679647" cy="350802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1"/>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Mendel’s Groundwork for Genetics</a:t>
            </a:r>
            <a:br>
              <a:rPr lang="en-US">
                <a:solidFill>
                  <a:srgbClr val="F2A900"/>
                </a:solidFill>
                <a:latin typeface="Cambria"/>
                <a:ea typeface="Cambria"/>
                <a:cs typeface="Cambria"/>
                <a:sym typeface="Cambria"/>
              </a:rPr>
            </a:br>
            <a:r>
              <a:rPr lang="en-US">
                <a:solidFill>
                  <a:srgbClr val="0070C0"/>
                </a:solidFill>
                <a:latin typeface="Cambria"/>
                <a:ea typeface="Cambria"/>
                <a:cs typeface="Cambria"/>
                <a:sym typeface="Cambria"/>
              </a:rPr>
              <a:t>Hands-On Lab: Investigating Traits and Heredity</a:t>
            </a:r>
            <a:endParaRPr/>
          </a:p>
        </p:txBody>
      </p:sp>
      <p:sp>
        <p:nvSpPr>
          <p:cNvPr id="72" name="Google Shape;72;p1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73" name="Google Shape;73;p11"/>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7 Lesson 2</a:t>
            </a:r>
            <a:endParaRPr/>
          </a:p>
        </p:txBody>
      </p:sp>
      <p:sp>
        <p:nvSpPr>
          <p:cNvPr id="74" name="Google Shape;74;p11"/>
          <p:cNvSpPr txBox="1"/>
          <p:nvPr/>
        </p:nvSpPr>
        <p:spPr>
          <a:xfrm>
            <a:off x="427539" y="2813692"/>
            <a:ext cx="828892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mbria"/>
                <a:ea typeface="Cambria"/>
                <a:cs typeface="Cambria"/>
                <a:sym typeface="Cambria"/>
              </a:rPr>
              <a:t>Plan and conduct an investigation to determine </a:t>
            </a:r>
            <a:br>
              <a:rPr lang="en-US" sz="2400">
                <a:solidFill>
                  <a:schemeClr val="dk1"/>
                </a:solidFill>
                <a:latin typeface="Cambria"/>
                <a:ea typeface="Cambria"/>
                <a:cs typeface="Cambria"/>
                <a:sym typeface="Cambria"/>
              </a:rPr>
            </a:br>
            <a:r>
              <a:rPr lang="en-US" sz="2400">
                <a:solidFill>
                  <a:schemeClr val="dk1"/>
                </a:solidFill>
                <a:latin typeface="Cambria"/>
                <a:ea typeface="Cambria"/>
                <a:cs typeface="Cambria"/>
                <a:sym typeface="Cambria"/>
              </a:rPr>
              <a:t>how albinism is inherited in tobacco plants.</a:t>
            </a:r>
            <a:endParaRPr sz="2500">
              <a:solidFill>
                <a:schemeClr val="dk1"/>
              </a:solidFill>
              <a:latin typeface="Cambria"/>
              <a:ea typeface="Cambria"/>
              <a:cs typeface="Cambria"/>
              <a:sym typeface="Cambria"/>
            </a:endParaRPr>
          </a:p>
        </p:txBody>
      </p:sp>
      <p:pic>
        <p:nvPicPr>
          <p:cNvPr id="75" name="Google Shape;75;p11"/>
          <p:cNvPicPr preferRelativeResize="0"/>
          <p:nvPr/>
        </p:nvPicPr>
        <p:blipFill rotWithShape="1">
          <a:blip r:embed="rId3">
            <a:alphaModFix/>
          </a:blip>
          <a:srcRect b="0" l="0" r="0" t="0"/>
          <a:stretch/>
        </p:blipFill>
        <p:spPr>
          <a:xfrm>
            <a:off x="2781300" y="5435225"/>
            <a:ext cx="3581400" cy="9398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2"/>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Mendel’s Groundwork for Genetics</a:t>
            </a:r>
            <a:endParaRPr/>
          </a:p>
        </p:txBody>
      </p:sp>
      <p:sp>
        <p:nvSpPr>
          <p:cNvPr id="83" name="Google Shape;83;p1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84" name="Google Shape;84;p12"/>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7 Lesson 2</a:t>
            </a:r>
            <a:endParaRPr/>
          </a:p>
        </p:txBody>
      </p:sp>
      <p:sp>
        <p:nvSpPr>
          <p:cNvPr id="85" name="Google Shape;85;p12"/>
          <p:cNvSpPr/>
          <p:nvPr/>
        </p:nvSpPr>
        <p:spPr>
          <a:xfrm>
            <a:off x="508573" y="4478037"/>
            <a:ext cx="8288923" cy="156966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A </a:t>
            </a:r>
            <a:r>
              <a:rPr b="1" lang="en-US" sz="2400" u="sng">
                <a:solidFill>
                  <a:schemeClr val="dk2"/>
                </a:solidFill>
                <a:latin typeface="Cambria"/>
                <a:ea typeface="Cambria"/>
                <a:cs typeface="Cambria"/>
                <a:sym typeface="Cambria"/>
                <a:hlinkClick r:id="rId3">
                  <a:extLst>
                    <a:ext uri="{A12FA001-AC4F-418D-AE19-62706E023703}">
                      <ahyp:hlinkClr val="tx"/>
                    </a:ext>
                  </a:extLst>
                </a:hlinkClick>
              </a:rPr>
              <a:t>genetic cross</a:t>
            </a:r>
            <a:r>
              <a:rPr lang="en-US" sz="2400">
                <a:solidFill>
                  <a:srgbClr val="393B3C"/>
                </a:solidFill>
                <a:latin typeface="Cambria"/>
                <a:ea typeface="Cambria"/>
                <a:cs typeface="Cambria"/>
                <a:sym typeface="Cambria"/>
              </a:rPr>
              <a:t> is the mating of two organisms. </a:t>
            </a:r>
            <a:br>
              <a:rPr lang="en-US" sz="2400">
                <a:solidFill>
                  <a:srgbClr val="393B3C"/>
                </a:solidFill>
                <a:latin typeface="Cambria"/>
                <a:ea typeface="Cambria"/>
                <a:cs typeface="Cambria"/>
                <a:sym typeface="Cambria"/>
              </a:rPr>
            </a:br>
            <a:endParaRPr sz="2400">
              <a:solidFill>
                <a:srgbClr val="393B3C"/>
              </a:solidFill>
              <a:latin typeface="Cambria"/>
              <a:ea typeface="Cambria"/>
              <a:cs typeface="Cambria"/>
              <a:sym typeface="Cambria"/>
            </a:endParaRPr>
          </a:p>
          <a:p>
            <a:pPr indent="-342900" lvl="0" marL="342900"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When Mendel pollinated a specific female flower of a plant with the pollen from another plant, he carried out a cross.</a:t>
            </a:r>
            <a:endParaRPr sz="2400">
              <a:solidFill>
                <a:schemeClr val="dk1"/>
              </a:solidFill>
              <a:latin typeface="Cambria"/>
              <a:ea typeface="Cambria"/>
              <a:cs typeface="Cambria"/>
              <a:sym typeface="Cambria"/>
            </a:endParaRPr>
          </a:p>
        </p:txBody>
      </p:sp>
      <p:pic>
        <p:nvPicPr>
          <p:cNvPr id="86" name="Google Shape;86;p12"/>
          <p:cNvPicPr preferRelativeResize="0"/>
          <p:nvPr/>
        </p:nvPicPr>
        <p:blipFill rotWithShape="1">
          <a:blip r:embed="rId4">
            <a:alphaModFix/>
          </a:blip>
          <a:srcRect b="0" l="0" r="0" t="0"/>
          <a:stretch/>
        </p:blipFill>
        <p:spPr>
          <a:xfrm>
            <a:off x="1964966" y="1184895"/>
            <a:ext cx="5376135" cy="3022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3"/>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Mendel’s Groundwork for Genetics</a:t>
            </a:r>
            <a:endParaRPr/>
          </a:p>
        </p:txBody>
      </p:sp>
      <p:sp>
        <p:nvSpPr>
          <p:cNvPr id="94" name="Google Shape;94;p13"/>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95" name="Google Shape;95;p13"/>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7 Lesson 2</a:t>
            </a:r>
            <a:endParaRPr/>
          </a:p>
        </p:txBody>
      </p:sp>
      <p:pic>
        <p:nvPicPr>
          <p:cNvPr id="96" name="Google Shape;96;p13"/>
          <p:cNvPicPr preferRelativeResize="0"/>
          <p:nvPr/>
        </p:nvPicPr>
        <p:blipFill rotWithShape="1">
          <a:blip r:embed="rId3">
            <a:alphaModFix/>
          </a:blip>
          <a:srcRect b="0" l="0" r="0" t="0"/>
          <a:stretch/>
        </p:blipFill>
        <p:spPr>
          <a:xfrm>
            <a:off x="1171427" y="979637"/>
            <a:ext cx="6801145" cy="4368428"/>
          </a:xfrm>
          <a:prstGeom prst="rect">
            <a:avLst/>
          </a:prstGeom>
          <a:noFill/>
          <a:ln>
            <a:noFill/>
          </a:ln>
        </p:spPr>
      </p:pic>
      <p:sp>
        <p:nvSpPr>
          <p:cNvPr id="97" name="Google Shape;97;p13"/>
          <p:cNvSpPr/>
          <p:nvPr/>
        </p:nvSpPr>
        <p:spPr>
          <a:xfrm>
            <a:off x="999722" y="5681702"/>
            <a:ext cx="685235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4C4E50"/>
                </a:solidFill>
                <a:latin typeface="Cambria"/>
                <a:ea typeface="Cambria"/>
                <a:cs typeface="Cambria"/>
                <a:sym typeface="Cambria"/>
              </a:rPr>
              <a:t>What patterns do you notice in Mendel's data?</a:t>
            </a:r>
            <a:endParaRPr sz="2400">
              <a:solidFill>
                <a:schemeClr val="dk1"/>
              </a:solidFill>
              <a:latin typeface="Cambria"/>
              <a:ea typeface="Cambria"/>
              <a:cs typeface="Cambria"/>
              <a:sym typeface="Cambria"/>
            </a:endParaRPr>
          </a:p>
        </p:txBody>
      </p:sp>
      <p:pic>
        <p:nvPicPr>
          <p:cNvPr descr="A drawing of a person&#10;&#10;Description automatically generated" id="98" name="Google Shape;98;p13"/>
          <p:cNvPicPr preferRelativeResize="0"/>
          <p:nvPr/>
        </p:nvPicPr>
        <p:blipFill rotWithShape="1">
          <a:blip r:embed="rId4">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4"/>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Mendel’s Groundwork for Genetics</a:t>
            </a:r>
            <a:endParaRPr/>
          </a:p>
        </p:txBody>
      </p:sp>
      <p:sp>
        <p:nvSpPr>
          <p:cNvPr id="106" name="Google Shape;106;p1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07" name="Google Shape;107;p14"/>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7 Lesson 2</a:t>
            </a:r>
            <a:endParaRPr/>
          </a:p>
        </p:txBody>
      </p:sp>
      <p:sp>
        <p:nvSpPr>
          <p:cNvPr id="108" name="Google Shape;108;p14"/>
          <p:cNvSpPr/>
          <p:nvPr/>
        </p:nvSpPr>
        <p:spPr>
          <a:xfrm>
            <a:off x="311100" y="1188724"/>
            <a:ext cx="8708723" cy="34163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cap="none">
                <a:solidFill>
                  <a:schemeClr val="dk1"/>
                </a:solidFill>
                <a:latin typeface="Cambria"/>
                <a:ea typeface="Cambria"/>
                <a:cs typeface="Cambria"/>
                <a:sym typeface="Cambria"/>
              </a:rPr>
              <a:t>EXPLAIN</a:t>
            </a:r>
            <a:br>
              <a:rPr b="1" lang="en-US" sz="2400" cap="none">
                <a:solidFill>
                  <a:schemeClr val="dk1"/>
                </a:solidFill>
                <a:latin typeface="Cambria"/>
                <a:ea typeface="Cambria"/>
                <a:cs typeface="Cambria"/>
                <a:sym typeface="Cambria"/>
              </a:rPr>
            </a:br>
            <a:endParaRPr b="1" sz="2400" cap="none">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During anaphase I of meiosis, copies of the same gene are separated as homologous chromosomes move to opposite sides of the cell. These chromosomes may or may not contain the same genetic information. Use evidence from meiosis to explain how gene separation occurs and why gametes have only one copy of each gene. How does the process of meiosis support the Law of Segregation?</a:t>
            </a:r>
            <a:endParaRPr/>
          </a:p>
        </p:txBody>
      </p:sp>
      <p:pic>
        <p:nvPicPr>
          <p:cNvPr descr="A drawing of a person&#10;&#10;Description automatically generated" id="109" name="Google Shape;109;p14"/>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5"/>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Traits, Genes, and Alleles</a:t>
            </a:r>
            <a:endParaRPr/>
          </a:p>
        </p:txBody>
      </p:sp>
      <p:sp>
        <p:nvSpPr>
          <p:cNvPr id="117" name="Google Shape;117;p1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18" name="Google Shape;118;p15"/>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7 Lesson 2</a:t>
            </a:r>
            <a:endParaRPr/>
          </a:p>
        </p:txBody>
      </p:sp>
      <p:sp>
        <p:nvSpPr>
          <p:cNvPr id="119" name="Google Shape;119;p15"/>
          <p:cNvSpPr/>
          <p:nvPr/>
        </p:nvSpPr>
        <p:spPr>
          <a:xfrm>
            <a:off x="457200" y="4196644"/>
            <a:ext cx="8083500" cy="193899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A </a:t>
            </a:r>
            <a:r>
              <a:rPr b="1" lang="en-US" sz="2400" u="sng">
                <a:solidFill>
                  <a:schemeClr val="dk2"/>
                </a:solidFill>
                <a:latin typeface="Cambria"/>
                <a:ea typeface="Cambria"/>
                <a:cs typeface="Cambria"/>
                <a:sym typeface="Cambria"/>
                <a:hlinkClick r:id="rId3">
                  <a:extLst>
                    <a:ext uri="{A12FA001-AC4F-418D-AE19-62706E023703}">
                      <ahyp:hlinkClr val="tx"/>
                    </a:ext>
                  </a:extLst>
                </a:hlinkClick>
              </a:rPr>
              <a:t>gene</a:t>
            </a:r>
            <a:r>
              <a:rPr lang="en-US" sz="2400">
                <a:solidFill>
                  <a:srgbClr val="393B3C"/>
                </a:solidFill>
                <a:latin typeface="Cambria"/>
                <a:ea typeface="Cambria"/>
                <a:cs typeface="Cambria"/>
                <a:sym typeface="Cambria"/>
              </a:rPr>
              <a:t> is a piece of DNA that provides a set of instructions to a cell to make a certain protein. </a:t>
            </a:r>
            <a:br>
              <a:rPr lang="en-US" sz="2400">
                <a:solidFill>
                  <a:srgbClr val="393B3C"/>
                </a:solidFill>
                <a:latin typeface="Cambria"/>
                <a:ea typeface="Cambria"/>
                <a:cs typeface="Cambria"/>
                <a:sym typeface="Cambria"/>
              </a:rPr>
            </a:br>
            <a:endParaRPr sz="2400">
              <a:solidFill>
                <a:srgbClr val="393B3C"/>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An </a:t>
            </a:r>
            <a:r>
              <a:rPr b="1" lang="en-US" sz="2400" u="sng">
                <a:solidFill>
                  <a:schemeClr val="dk2"/>
                </a:solidFill>
                <a:latin typeface="Cambria"/>
                <a:ea typeface="Cambria"/>
                <a:cs typeface="Cambria"/>
                <a:sym typeface="Cambria"/>
                <a:hlinkClick r:id="rId4">
                  <a:extLst>
                    <a:ext uri="{A12FA001-AC4F-418D-AE19-62706E023703}">
                      <ahyp:hlinkClr val="tx"/>
                    </a:ext>
                  </a:extLst>
                </a:hlinkClick>
              </a:rPr>
              <a:t>allele</a:t>
            </a:r>
            <a:r>
              <a:rPr lang="en-US" sz="2400">
                <a:solidFill>
                  <a:schemeClr val="dk1"/>
                </a:solidFill>
                <a:latin typeface="Cambria"/>
                <a:ea typeface="Cambria"/>
                <a:cs typeface="Cambria"/>
                <a:sym typeface="Cambria"/>
              </a:rPr>
              <a:t> is any of the alternative forms or versions of a gene that may occur at a specific locus.</a:t>
            </a:r>
            <a:endParaRPr sz="2400">
              <a:solidFill>
                <a:srgbClr val="393B3C"/>
              </a:solidFill>
              <a:latin typeface="Cambria"/>
              <a:ea typeface="Cambria"/>
              <a:cs typeface="Cambria"/>
              <a:sym typeface="Cambria"/>
            </a:endParaRPr>
          </a:p>
        </p:txBody>
      </p:sp>
      <p:pic>
        <p:nvPicPr>
          <p:cNvPr id="120" name="Google Shape;120;p15"/>
          <p:cNvPicPr preferRelativeResize="0"/>
          <p:nvPr/>
        </p:nvPicPr>
        <p:blipFill rotWithShape="1">
          <a:blip r:embed="rId5">
            <a:alphaModFix/>
          </a:blip>
          <a:srcRect b="0" l="0" r="0" t="0"/>
          <a:stretch/>
        </p:blipFill>
        <p:spPr>
          <a:xfrm>
            <a:off x="2147240" y="780323"/>
            <a:ext cx="4557319" cy="341632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6"/>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Traits, Genes, and Alleles</a:t>
            </a:r>
            <a:endParaRPr/>
          </a:p>
        </p:txBody>
      </p:sp>
      <p:sp>
        <p:nvSpPr>
          <p:cNvPr id="128" name="Google Shape;128;p1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29" name="Google Shape;129;p16"/>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7 Lesson 2</a:t>
            </a:r>
            <a:endParaRPr/>
          </a:p>
        </p:txBody>
      </p:sp>
      <p:sp>
        <p:nvSpPr>
          <p:cNvPr id="130" name="Google Shape;130;p16"/>
          <p:cNvSpPr/>
          <p:nvPr/>
        </p:nvSpPr>
        <p:spPr>
          <a:xfrm>
            <a:off x="457200" y="1526718"/>
            <a:ext cx="8229600" cy="415498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Your body cells contain two alleles for each gene.</a:t>
            </a:r>
            <a:endParaRPr sz="2400">
              <a:solidFill>
                <a:srgbClr val="393B3C"/>
              </a:solidFill>
              <a:latin typeface="Cambria"/>
              <a:ea typeface="Cambria"/>
              <a:cs typeface="Cambria"/>
              <a:sym typeface="Cambria"/>
            </a:endParaRPr>
          </a:p>
          <a:p>
            <a:pPr indent="0" lvl="0" marL="0" marR="0" rtl="0" algn="l">
              <a:spcBef>
                <a:spcPts val="0"/>
              </a:spcBef>
              <a:spcAft>
                <a:spcPts val="0"/>
              </a:spcAft>
              <a:buNone/>
            </a:pPr>
            <a:r>
              <a:t/>
            </a:r>
            <a:endParaRPr sz="2400">
              <a:solidFill>
                <a:srgbClr val="393B3C"/>
              </a:solidFill>
              <a:latin typeface="Cambria"/>
              <a:ea typeface="Cambria"/>
              <a:cs typeface="Cambria"/>
              <a:sym typeface="Cambria"/>
            </a:endParaRPr>
          </a:p>
          <a:p>
            <a:pPr indent="-342900" lvl="0" marL="342900"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The term </a:t>
            </a:r>
            <a:r>
              <a:rPr b="1" lang="en-US" sz="2400" u="sng">
                <a:solidFill>
                  <a:schemeClr val="dk2"/>
                </a:solidFill>
                <a:latin typeface="Cambria"/>
                <a:ea typeface="Cambria"/>
                <a:cs typeface="Cambria"/>
                <a:sym typeface="Cambria"/>
                <a:hlinkClick r:id="rId3">
                  <a:extLst>
                    <a:ext uri="{A12FA001-AC4F-418D-AE19-62706E023703}">
                      <ahyp:hlinkClr val="tx"/>
                    </a:ext>
                  </a:extLst>
                </a:hlinkClick>
              </a:rPr>
              <a:t>homozygous</a:t>
            </a:r>
            <a:r>
              <a:rPr lang="en-US" sz="2400">
                <a:solidFill>
                  <a:srgbClr val="393B3C"/>
                </a:solidFill>
                <a:latin typeface="Cambria"/>
                <a:ea typeface="Cambria"/>
                <a:cs typeface="Cambria"/>
                <a:sym typeface="Cambria"/>
              </a:rPr>
              <a:t> describes two of the same alleles at a specific locus. </a:t>
            </a:r>
            <a:br>
              <a:rPr lang="en-US" sz="2400">
                <a:solidFill>
                  <a:srgbClr val="393B3C"/>
                </a:solidFill>
                <a:latin typeface="Cambria"/>
                <a:ea typeface="Cambria"/>
                <a:cs typeface="Cambria"/>
                <a:sym typeface="Cambria"/>
              </a:rPr>
            </a:br>
            <a:endParaRPr sz="2400">
              <a:solidFill>
                <a:srgbClr val="393B3C"/>
              </a:solidFill>
              <a:latin typeface="Cambria"/>
              <a:ea typeface="Cambria"/>
              <a:cs typeface="Cambria"/>
              <a:sym typeface="Cambria"/>
            </a:endParaRPr>
          </a:p>
          <a:p>
            <a:pPr indent="-342900" lvl="0" marL="342900"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The term </a:t>
            </a:r>
            <a:r>
              <a:rPr b="1" lang="en-US" sz="2400" u="sng">
                <a:solidFill>
                  <a:schemeClr val="dk2"/>
                </a:solidFill>
                <a:latin typeface="Cambria"/>
                <a:ea typeface="Cambria"/>
                <a:cs typeface="Cambria"/>
                <a:sym typeface="Cambria"/>
                <a:hlinkClick r:id="rId4">
                  <a:extLst>
                    <a:ext uri="{A12FA001-AC4F-418D-AE19-62706E023703}">
                      <ahyp:hlinkClr val="tx"/>
                    </a:ext>
                  </a:extLst>
                </a:hlinkClick>
              </a:rPr>
              <a:t>heterozygous</a:t>
            </a:r>
            <a:r>
              <a:rPr lang="en-US" sz="2400">
                <a:solidFill>
                  <a:srgbClr val="393B3C"/>
                </a:solidFill>
                <a:latin typeface="Cambria"/>
                <a:ea typeface="Cambria"/>
                <a:cs typeface="Cambria"/>
                <a:sym typeface="Cambria"/>
              </a:rPr>
              <a:t> describes two different alleles at the same locus. </a:t>
            </a:r>
            <a:endParaRPr/>
          </a:p>
          <a:p>
            <a:pPr indent="-190500" lvl="0" marL="342900" marR="0" rtl="0" algn="l">
              <a:spcBef>
                <a:spcPts val="0"/>
              </a:spcBef>
              <a:spcAft>
                <a:spcPts val="0"/>
              </a:spcAft>
              <a:buClr>
                <a:schemeClr val="dk1"/>
              </a:buClr>
              <a:buSzPts val="2400"/>
              <a:buFont typeface="Arial"/>
              <a:buNone/>
            </a:pPr>
            <a:r>
              <a:t/>
            </a:r>
            <a:endParaRPr sz="2400">
              <a:solidFill>
                <a:srgbClr val="393B3C"/>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For example, you may inherit an allele for freckles from one parent and another allele for no freckles from your other parent.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MH_PPT_TemplateF">
  <a:themeElements>
    <a:clrScheme name="HMH">
      <a:dk1>
        <a:srgbClr val="54585A"/>
      </a:dk1>
      <a:lt1>
        <a:srgbClr val="FFFFFF"/>
      </a:lt1>
      <a:dk2>
        <a:srgbClr val="F2A900"/>
      </a:dk2>
      <a:lt2>
        <a:srgbClr val="898D8D"/>
      </a:lt2>
      <a:accent1>
        <a:srgbClr val="6F83C1"/>
      </a:accent1>
      <a:accent2>
        <a:srgbClr val="CE3D95"/>
      </a:accent2>
      <a:accent3>
        <a:srgbClr val="00A8C8"/>
      </a:accent3>
      <a:accent4>
        <a:srgbClr val="EF4E45"/>
      </a:accent4>
      <a:accent5>
        <a:srgbClr val="B2B935"/>
      </a:accent5>
      <a:accent6>
        <a:srgbClr val="ED2C67"/>
      </a:accent6>
      <a:hlink>
        <a:srgbClr val="F48132"/>
      </a:hlink>
      <a:folHlink>
        <a:srgbClr val="72BE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